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3" r:id="rId3"/>
    <p:sldId id="274" r:id="rId4"/>
    <p:sldId id="275" r:id="rId5"/>
    <p:sldId id="276" r:id="rId6"/>
    <p:sldId id="277" r:id="rId7"/>
    <p:sldId id="278" r:id="rId8"/>
    <p:sldId id="279" r:id="rId9"/>
    <p:sldId id="280" r:id="rId10"/>
    <p:sldId id="281" r:id="rId11"/>
    <p:sldId id="282" r:id="rId12"/>
    <p:sldId id="257" r:id="rId13"/>
    <p:sldId id="258" r:id="rId14"/>
    <p:sldId id="259" r:id="rId15"/>
    <p:sldId id="260" r:id="rId16"/>
    <p:sldId id="261" r:id="rId17"/>
    <p:sldId id="262" r:id="rId18"/>
    <p:sldId id="263" r:id="rId19"/>
    <p:sldId id="264" r:id="rId20"/>
    <p:sldId id="265" r:id="rId21"/>
    <p:sldId id="266" r:id="rId22"/>
    <p:sldId id="267" r:id="rId23"/>
    <p:sldId id="268" r:id="rId24"/>
    <p:sldId id="269" r:id="rId25"/>
    <p:sldId id="286" r:id="rId26"/>
    <p:sldId id="287" r:id="rId27"/>
    <p:sldId id="270" r:id="rId28"/>
    <p:sldId id="283" r:id="rId29"/>
    <p:sldId id="284" r:id="rId30"/>
    <p:sldId id="285" r:id="rId31"/>
    <p:sldId id="271" r:id="rId32"/>
    <p:sldId id="288" r:id="rId33"/>
    <p:sldId id="289" r:id="rId34"/>
    <p:sldId id="291" r:id="rId35"/>
    <p:sldId id="303" r:id="rId36"/>
    <p:sldId id="290" r:id="rId37"/>
    <p:sldId id="292" r:id="rId38"/>
    <p:sldId id="293" r:id="rId39"/>
    <p:sldId id="294" r:id="rId40"/>
    <p:sldId id="295" r:id="rId41"/>
    <p:sldId id="296" r:id="rId42"/>
    <p:sldId id="297" r:id="rId43"/>
    <p:sldId id="299" r:id="rId44"/>
    <p:sldId id="298" r:id="rId45"/>
    <p:sldId id="301" r:id="rId46"/>
    <p:sldId id="302" r:id="rId47"/>
    <p:sldId id="272"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8" d="100"/>
          <a:sy n="58" d="100"/>
        </p:scale>
        <p:origin x="-1176"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EAF401A0-2824-4BD0-B100-46F0F38439B5}" type="datetimeFigureOut">
              <a:rPr lang="en-US" smtClean="0"/>
              <a:pPr/>
              <a:t>8/7/2015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3AA91D1A-5063-4525-A36D-2A4FD377669E}"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AF401A0-2824-4BD0-B100-46F0F38439B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AF401A0-2824-4BD0-B100-46F0F38439B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3AA91D1A-5063-4525-A36D-2A4FD377669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AF401A0-2824-4BD0-B100-46F0F38439B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AF401A0-2824-4BD0-B100-46F0F38439B5}" type="datetimeFigureOut">
              <a:rPr lang="en-US" smtClean="0"/>
              <a:pPr/>
              <a:t>8/7/2015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AF401A0-2824-4BD0-B100-46F0F38439B5}" type="datetimeFigureOut">
              <a:rPr lang="en-US" smtClean="0"/>
              <a:pPr/>
              <a:t>8/7/2015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401A0-2824-4BD0-B100-46F0F38439B5}" type="datetimeFigureOut">
              <a:rPr lang="en-US" smtClean="0"/>
              <a:pPr/>
              <a:t>8/7/2015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AF401A0-2824-4BD0-B100-46F0F38439B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AF401A0-2824-4BD0-B100-46F0F38439B5}" type="datetimeFigureOut">
              <a:rPr lang="en-US" smtClean="0"/>
              <a:pPr/>
              <a:t>8/7/2015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AF401A0-2824-4BD0-B100-46F0F38439B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AF401A0-2824-4BD0-B100-46F0F38439B5}" type="datetimeFigureOut">
              <a:rPr lang="en-US" smtClean="0"/>
              <a:pPr/>
              <a:t>8/7/2015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A91D1A-5063-4525-A36D-2A4FD377669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AF401A0-2824-4BD0-B100-46F0F38439B5}" type="datetimeFigureOut">
              <a:rPr lang="en-US" smtClean="0"/>
              <a:pPr/>
              <a:t>8/7/2015</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AA91D1A-5063-4525-A36D-2A4FD377669E}"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2030" y="1371600"/>
            <a:ext cx="8229600" cy="2209800"/>
          </a:xfrm>
        </p:spPr>
        <p:txBody>
          <a:bodyPr>
            <a:normAutofit/>
          </a:bodyPr>
          <a:lstStyle/>
          <a:p>
            <a:r>
              <a:rPr lang="en-US" dirty="0" smtClean="0"/>
              <a:t>Aptitude for IT/</a:t>
            </a:r>
            <a:r>
              <a:rPr lang="en-US" smtClean="0"/>
              <a:t>ites</a:t>
            </a:r>
            <a:r>
              <a:rPr lang="en-US" dirty="0" smtClean="0"/>
              <a:t/>
            </a:r>
            <a:br>
              <a:rPr lang="en-US" dirty="0" smtClean="0"/>
            </a:br>
            <a:r>
              <a:rPr lang="en-US" dirty="0" smtClean="0"/>
              <a:t> – part ii</a:t>
            </a:r>
            <a:endParaRPr lang="en-US" dirty="0"/>
          </a:p>
        </p:txBody>
      </p:sp>
      <p:sp>
        <p:nvSpPr>
          <p:cNvPr id="3" name="Subtitle 2"/>
          <p:cNvSpPr>
            <a:spLocks noGrp="1"/>
          </p:cNvSpPr>
          <p:nvPr>
            <p:ph type="subTitle" idx="1"/>
          </p:nvPr>
        </p:nvSpPr>
        <p:spPr>
          <a:xfrm>
            <a:off x="4648200" y="5562600"/>
            <a:ext cx="4343400" cy="1143000"/>
          </a:xfrm>
        </p:spPr>
        <p:txBody>
          <a:bodyPr/>
          <a:lstStyle/>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pPr algn="l"/>
            <a:r>
              <a:rPr lang="en-US" sz="3100" dirty="0" smtClean="0"/>
              <a:t>	On a 26 question test, five points were deducted for each wrong answer and eight points were added for each correct answer.  If all the questions were answered, how many were correct, if the score was zero ?</a:t>
            </a:r>
            <a:br>
              <a:rPr lang="en-US" sz="3100" dirty="0" smtClean="0"/>
            </a:br>
            <a:r>
              <a:rPr lang="en-US" sz="3100" dirty="0" smtClean="0"/>
              <a:t/>
            </a:r>
            <a:br>
              <a:rPr lang="en-US" sz="3100" dirty="0" smtClean="0"/>
            </a:br>
            <a:r>
              <a:rPr lang="en-US" sz="3100" dirty="0" smtClean="0"/>
              <a:t>a. 10</a:t>
            </a:r>
            <a:br>
              <a:rPr lang="en-US" sz="3100" dirty="0" smtClean="0"/>
            </a:br>
            <a:r>
              <a:rPr lang="en-US" sz="3100" dirty="0" smtClean="0"/>
              <a:t>b. 12</a:t>
            </a:r>
            <a:br>
              <a:rPr lang="en-US" sz="3100" dirty="0" smtClean="0"/>
            </a:br>
            <a:r>
              <a:rPr lang="en-US" sz="3100" dirty="0" smtClean="0"/>
              <a:t>c. 11</a:t>
            </a:r>
            <a:br>
              <a:rPr lang="en-US" sz="3100" dirty="0" smtClean="0"/>
            </a:br>
            <a:r>
              <a:rPr lang="en-US" sz="3100" dirty="0" smtClean="0"/>
              <a:t>d. 13</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a:t>
            </a:r>
          </a:p>
          <a:p>
            <a:pPr>
              <a:buNone/>
            </a:pPr>
            <a:r>
              <a:rPr lang="en-US" dirty="0" smtClean="0"/>
              <a:t>		Answer: (a)Take options and check. If 10 are correct, his score is 10 x 8 = 80.  But 16 are wrong. So total negative marking is 16 x 5 = 80. So final score is zero.</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0962"/>
          </a:xfrm>
        </p:spPr>
        <p:txBody>
          <a:bodyPr>
            <a:normAutofit/>
          </a:bodyPr>
          <a:lstStyle/>
          <a:p>
            <a:pPr algn="l"/>
            <a:r>
              <a:rPr lang="en-US" sz="3200" dirty="0" smtClean="0"/>
              <a:t>	Mr. Bean chooses a number and he keeps on doubling the number followed by subtracting one from it, if he chooses 3 as initial number and he repeats the operation for 30 times then what is the final result?</a:t>
            </a:r>
            <a:br>
              <a:rPr lang="en-US" sz="3200" dirty="0" smtClean="0"/>
            </a:br>
            <a:r>
              <a:rPr lang="en-US" sz="3200" dirty="0" smtClean="0"/>
              <a:t/>
            </a:r>
            <a:br>
              <a:rPr lang="en-US" sz="3200" dirty="0" smtClean="0"/>
            </a:br>
            <a:r>
              <a:rPr lang="en-US" sz="3200" dirty="0" smtClean="0"/>
              <a:t>a. (2^30) – 1</a:t>
            </a:r>
            <a:br>
              <a:rPr lang="en-US" sz="3200" dirty="0" smtClean="0"/>
            </a:br>
            <a:r>
              <a:rPr lang="en-US" sz="3200" dirty="0" smtClean="0"/>
              <a:t>b. (2^30) – 2</a:t>
            </a:r>
            <a:br>
              <a:rPr lang="en-US" sz="3200" dirty="0" smtClean="0"/>
            </a:br>
            <a:r>
              <a:rPr lang="en-US" sz="3200" dirty="0" smtClean="0"/>
              <a:t>c. (2^31) + 1</a:t>
            </a:r>
            <a:br>
              <a:rPr lang="en-US" sz="3200" dirty="0" smtClean="0"/>
            </a:br>
            <a:r>
              <a:rPr lang="en-US" sz="3200" dirty="0" smtClean="0"/>
              <a:t>d. (2^31) + 2</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	Answer : (c)</a:t>
            </a:r>
          </a:p>
          <a:p>
            <a:pPr>
              <a:buNone/>
            </a:pPr>
            <a:r>
              <a:rPr lang="en-US" dirty="0" smtClean="0"/>
              <a:t>	Step 1: (3 x 2) - 1 = 5 ( 2^2 + 1)</a:t>
            </a:r>
            <a:br>
              <a:rPr lang="en-US" dirty="0" smtClean="0"/>
            </a:br>
            <a:r>
              <a:rPr lang="en-US" dirty="0" smtClean="0"/>
              <a:t>Step 2: (5 x 2) - 1 = 9 (2^3 + 1)</a:t>
            </a:r>
            <a:br>
              <a:rPr lang="en-US" dirty="0" smtClean="0"/>
            </a:br>
            <a:r>
              <a:rPr lang="en-US" dirty="0" smtClean="0"/>
              <a:t>Step 3: (9 x 2) - 1 = 17 (2^4 + 1)</a:t>
            </a:r>
            <a:br>
              <a:rPr lang="en-US" dirty="0" smtClean="0"/>
            </a:br>
            <a:r>
              <a:rPr lang="en-US" dirty="0" smtClean="0"/>
              <a:t>Step 4: (17 x 2) - 1 = 33 (2^5 + 1)</a:t>
            </a:r>
          </a:p>
          <a:p>
            <a:pPr>
              <a:buNone/>
            </a:pPr>
            <a:r>
              <a:rPr lang="en-US" dirty="0" smtClean="0"/>
              <a:t>	</a:t>
            </a:r>
            <a:r>
              <a:rPr lang="en-US" b="1" dirty="0" smtClean="0"/>
              <a:t>.</a:t>
            </a:r>
          </a:p>
          <a:p>
            <a:pPr>
              <a:buNone/>
            </a:pPr>
            <a:r>
              <a:rPr lang="en-US" b="1" dirty="0" smtClean="0"/>
              <a:t>	.	</a:t>
            </a:r>
          </a:p>
          <a:p>
            <a:pPr>
              <a:buNone/>
            </a:pPr>
            <a:r>
              <a:rPr lang="en-US" b="1" dirty="0" smtClean="0"/>
              <a:t>	.</a:t>
            </a:r>
            <a:r>
              <a:rPr lang="en-US" dirty="0" smtClean="0"/>
              <a:t/>
            </a:r>
            <a:br>
              <a:rPr lang="en-US" dirty="0" smtClean="0"/>
            </a:br>
            <a:r>
              <a:rPr lang="en-US" dirty="0" smtClean="0"/>
              <a:t>So After 30 steps we have 2^31 + 1</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92762"/>
          </a:xfrm>
        </p:spPr>
        <p:txBody>
          <a:bodyPr>
            <a:normAutofit fontScale="90000"/>
          </a:bodyPr>
          <a:lstStyle/>
          <a:p>
            <a:pPr algn="l"/>
            <a:r>
              <a:rPr lang="en-US" dirty="0" smtClean="0"/>
              <a:t/>
            </a:r>
            <a:br>
              <a:rPr lang="en-US" dirty="0" smtClean="0"/>
            </a:br>
            <a:r>
              <a:rPr lang="en-US" dirty="0" smtClean="0"/>
              <a:t>	If </a:t>
            </a:r>
            <a:r>
              <a:rPr lang="en-US" dirty="0" err="1" smtClean="0"/>
              <a:t>pq</a:t>
            </a:r>
            <a:r>
              <a:rPr lang="en-US" dirty="0" smtClean="0"/>
              <a:t>=28 where p and q are whole numbers then which of the following will be (p</a:t>
            </a:r>
            <a:r>
              <a:rPr lang="en-US" baseline="30000" dirty="0" smtClean="0"/>
              <a:t>2</a:t>
            </a:r>
            <a:r>
              <a:rPr lang="en-US" dirty="0" smtClean="0"/>
              <a:t> - q</a:t>
            </a:r>
            <a:r>
              <a:rPr lang="en-US" baseline="30000" dirty="0" smtClean="0"/>
              <a:t>2</a:t>
            </a:r>
            <a:r>
              <a:rPr lang="en-US" dirty="0" smtClean="0"/>
              <a:t>)?</a:t>
            </a:r>
            <a:br>
              <a:rPr lang="en-US" dirty="0" smtClean="0"/>
            </a:br>
            <a:r>
              <a:rPr lang="en-US" dirty="0" smtClean="0"/>
              <a:t/>
            </a:r>
            <a:br>
              <a:rPr lang="en-US" dirty="0" smtClean="0"/>
            </a:br>
            <a:r>
              <a:rPr lang="en-US" dirty="0" smtClean="0"/>
              <a:t> a) 32</a:t>
            </a:r>
            <a:br>
              <a:rPr lang="en-US" dirty="0" smtClean="0"/>
            </a:br>
            <a:r>
              <a:rPr lang="en-US" dirty="0" smtClean="0"/>
              <a:t> b) 83</a:t>
            </a:r>
            <a:br>
              <a:rPr lang="en-US" dirty="0" smtClean="0"/>
            </a:br>
            <a:r>
              <a:rPr lang="en-US" dirty="0" smtClean="0"/>
              <a:t> c) 783</a:t>
            </a:r>
            <a:br>
              <a:rPr lang="en-US" dirty="0" smtClean="0"/>
            </a:br>
            <a:r>
              <a:rPr lang="en-US" dirty="0" smtClean="0"/>
              <a:t> d) cannot be determined.</a:t>
            </a:r>
            <a:br>
              <a:rPr lang="en-US" dirty="0" smtClean="0"/>
            </a:b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304800"/>
            <a:ext cx="8229600" cy="6004560"/>
          </a:xfrm>
        </p:spPr>
        <p:txBody>
          <a:bodyPr>
            <a:normAutofit fontScale="92500" lnSpcReduction="10000"/>
          </a:bodyPr>
          <a:lstStyle/>
          <a:p>
            <a:pPr>
              <a:buNone/>
            </a:pPr>
            <a:r>
              <a:rPr lang="en-US" dirty="0" smtClean="0"/>
              <a:t>Answer : (c) Given that, </a:t>
            </a:r>
            <a:r>
              <a:rPr lang="en-US" dirty="0" err="1" smtClean="0"/>
              <a:t>pq</a:t>
            </a:r>
            <a:r>
              <a:rPr lang="en-US" dirty="0" smtClean="0"/>
              <a:t>=28 and p, q are integers.</a:t>
            </a:r>
          </a:p>
          <a:p>
            <a:pPr>
              <a:buNone/>
            </a:pPr>
            <a:r>
              <a:rPr lang="en-US" dirty="0" smtClean="0"/>
              <a:t>The factors of 28 are 1, 2, 4, 7, 14 and 28.</a:t>
            </a:r>
          </a:p>
          <a:p>
            <a:pPr>
              <a:buNone/>
            </a:pPr>
            <a:r>
              <a:rPr lang="en-US" dirty="0" smtClean="0"/>
              <a:t>Then the possibilities of </a:t>
            </a:r>
            <a:r>
              <a:rPr lang="en-US" dirty="0" err="1" smtClean="0"/>
              <a:t>pq</a:t>
            </a:r>
            <a:r>
              <a:rPr lang="en-US" dirty="0" smtClean="0"/>
              <a:t> = 28 are (</a:t>
            </a:r>
            <a:r>
              <a:rPr lang="en-US" dirty="0" err="1" smtClean="0"/>
              <a:t>p,q</a:t>
            </a:r>
            <a:r>
              <a:rPr lang="en-US" dirty="0" smtClean="0"/>
              <a:t>) = (1, 28), (2, 14), (4, 7), (7,4), (14, 2) and (28,1)</a:t>
            </a:r>
          </a:p>
          <a:p>
            <a:pPr>
              <a:buNone/>
            </a:pPr>
            <a:r>
              <a:rPr lang="en-US" dirty="0" smtClean="0"/>
              <a:t>We would have p &gt; q since the given options are positive.</a:t>
            </a:r>
          </a:p>
          <a:p>
            <a:pPr>
              <a:buNone/>
            </a:pPr>
            <a:r>
              <a:rPr lang="en-US" dirty="0" smtClean="0"/>
              <a:t>(That is, if p &lt; q then (p</a:t>
            </a:r>
            <a:r>
              <a:rPr lang="en-US" baseline="30000" dirty="0" smtClean="0"/>
              <a:t>2</a:t>
            </a:r>
            <a:r>
              <a:rPr lang="en-US" dirty="0" smtClean="0"/>
              <a:t> - q</a:t>
            </a:r>
            <a:r>
              <a:rPr lang="en-US" baseline="30000" dirty="0" smtClean="0"/>
              <a:t>2</a:t>
            </a:r>
            <a:r>
              <a:rPr lang="en-US" dirty="0" smtClean="0"/>
              <a:t>) will be negative).</a:t>
            </a:r>
          </a:p>
          <a:p>
            <a:pPr>
              <a:buNone/>
            </a:pPr>
            <a:r>
              <a:rPr lang="en-US" dirty="0" smtClean="0"/>
              <a:t>Therefore, the possibilities of (p, q) reduced to (7,4), (14, 2) and (28,1).</a:t>
            </a:r>
          </a:p>
          <a:p>
            <a:pPr>
              <a:buNone/>
            </a:pPr>
            <a:r>
              <a:rPr lang="en-US" dirty="0" smtClean="0"/>
              <a:t>If (</a:t>
            </a:r>
            <a:r>
              <a:rPr lang="en-US" dirty="0" err="1" smtClean="0"/>
              <a:t>p,q</a:t>
            </a:r>
            <a:r>
              <a:rPr lang="en-US" dirty="0" smtClean="0"/>
              <a:t>) = (28,1) then (p</a:t>
            </a:r>
            <a:r>
              <a:rPr lang="en-US" baseline="30000" dirty="0" smtClean="0"/>
              <a:t>2</a:t>
            </a:r>
            <a:r>
              <a:rPr lang="en-US" dirty="0" smtClean="0"/>
              <a:t> - q</a:t>
            </a:r>
            <a:r>
              <a:rPr lang="en-US" baseline="30000" dirty="0" smtClean="0"/>
              <a:t>2</a:t>
            </a:r>
            <a:r>
              <a:rPr lang="en-US" dirty="0" smtClean="0"/>
              <a:t>) = 28</a:t>
            </a:r>
            <a:r>
              <a:rPr lang="en-US" baseline="30000" dirty="0" smtClean="0"/>
              <a:t>2</a:t>
            </a:r>
            <a:r>
              <a:rPr lang="en-US" dirty="0" smtClean="0"/>
              <a:t> - 1</a:t>
            </a:r>
            <a:r>
              <a:rPr lang="en-US" baseline="30000" dirty="0" smtClean="0"/>
              <a:t>2</a:t>
            </a:r>
            <a:r>
              <a:rPr lang="en-US" dirty="0" smtClean="0"/>
              <a:t> = 784 - 1 = 783.</a:t>
            </a:r>
            <a:br>
              <a:rPr lang="en-US" dirty="0" smtClean="0"/>
            </a:br>
            <a:r>
              <a:rPr lang="en-US" dirty="0" smtClean="0"/>
              <a:t>If (</a:t>
            </a:r>
            <a:r>
              <a:rPr lang="en-US" dirty="0" err="1" smtClean="0"/>
              <a:t>p,q</a:t>
            </a:r>
            <a:r>
              <a:rPr lang="en-US" dirty="0" smtClean="0"/>
              <a:t>) = (14, 2) then (p</a:t>
            </a:r>
            <a:r>
              <a:rPr lang="en-US" baseline="30000" dirty="0" smtClean="0"/>
              <a:t>2</a:t>
            </a:r>
            <a:r>
              <a:rPr lang="en-US" dirty="0" smtClean="0"/>
              <a:t> - q</a:t>
            </a:r>
            <a:r>
              <a:rPr lang="en-US" baseline="30000" dirty="0" smtClean="0"/>
              <a:t>2</a:t>
            </a:r>
            <a:r>
              <a:rPr lang="en-US" dirty="0" smtClean="0"/>
              <a:t>) = 14</a:t>
            </a:r>
            <a:r>
              <a:rPr lang="en-US" baseline="30000" dirty="0" smtClean="0"/>
              <a:t>2</a:t>
            </a:r>
            <a:r>
              <a:rPr lang="en-US" dirty="0" smtClean="0"/>
              <a:t> - 2</a:t>
            </a:r>
            <a:r>
              <a:rPr lang="en-US" baseline="30000" dirty="0" smtClean="0"/>
              <a:t>2</a:t>
            </a:r>
            <a:r>
              <a:rPr lang="en-US" dirty="0" smtClean="0"/>
              <a:t> = 196 - 4 = 192</a:t>
            </a:r>
            <a:br>
              <a:rPr lang="en-US" dirty="0" smtClean="0"/>
            </a:br>
            <a:r>
              <a:rPr lang="en-US" dirty="0" smtClean="0"/>
              <a:t>If (</a:t>
            </a:r>
            <a:r>
              <a:rPr lang="en-US" dirty="0" err="1" smtClean="0"/>
              <a:t>p,q</a:t>
            </a:r>
            <a:r>
              <a:rPr lang="en-US" dirty="0" smtClean="0"/>
              <a:t>) = (7,4) = (p</a:t>
            </a:r>
            <a:r>
              <a:rPr lang="en-US" baseline="30000" dirty="0" smtClean="0"/>
              <a:t>2</a:t>
            </a:r>
            <a:r>
              <a:rPr lang="en-US" dirty="0" smtClean="0"/>
              <a:t> - q</a:t>
            </a:r>
            <a:r>
              <a:rPr lang="en-US" baseline="30000" dirty="0" smtClean="0"/>
              <a:t>2</a:t>
            </a:r>
            <a:r>
              <a:rPr lang="en-US" dirty="0" smtClean="0"/>
              <a:t>) = 7</a:t>
            </a:r>
            <a:r>
              <a:rPr lang="en-US" baseline="30000" dirty="0" smtClean="0"/>
              <a:t>2</a:t>
            </a:r>
            <a:r>
              <a:rPr lang="en-US" dirty="0" smtClean="0"/>
              <a:t> - 4</a:t>
            </a:r>
            <a:r>
              <a:rPr lang="en-US" baseline="30000" dirty="0" smtClean="0"/>
              <a:t>2</a:t>
            </a:r>
            <a:r>
              <a:rPr lang="en-US" dirty="0" smtClean="0"/>
              <a:t> = 49 - 16 = 33</a:t>
            </a:r>
          </a:p>
          <a:p>
            <a:pPr>
              <a:buNone/>
            </a:pPr>
            <a:r>
              <a:rPr lang="en-US" dirty="0" smtClean="0"/>
              <a:t>From the given options, required answer is option c.</a:t>
            </a:r>
          </a:p>
          <a:p>
            <a:pPr>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pPr algn="l"/>
            <a:r>
              <a:rPr lang="en-US" sz="3200" dirty="0" smtClean="0"/>
              <a:t>	A father has divided his properties in such a way that one-half of total properties goes to A, two-third of the remaining shared equally to B, C and D and the rest to E, F, G and H such they equally gets Rs.30,000 by their sharing property. Then the amount will D get is:</a:t>
            </a:r>
            <a:br>
              <a:rPr lang="en-US" sz="3200" dirty="0" smtClean="0"/>
            </a:br>
            <a:r>
              <a:rPr lang="en-US" sz="3200" dirty="0" smtClean="0"/>
              <a:t/>
            </a:r>
            <a:br>
              <a:rPr lang="en-US" sz="3200" dirty="0" smtClean="0"/>
            </a:br>
            <a:r>
              <a:rPr lang="en-US" sz="3200" dirty="0" smtClean="0"/>
              <a:t>a) Rs.80,000 b) Rs.68,000 c) Rs.24,000 d) Rs.72,000</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fontScale="77500" lnSpcReduction="20000"/>
          </a:bodyPr>
          <a:lstStyle/>
          <a:p>
            <a:pPr>
              <a:buNone/>
            </a:pPr>
            <a:r>
              <a:rPr lang="en-US" dirty="0" smtClean="0"/>
              <a:t>	Answer : (a)</a:t>
            </a:r>
          </a:p>
          <a:p>
            <a:pPr>
              <a:buNone/>
            </a:pPr>
            <a:r>
              <a:rPr lang="en-US" dirty="0" smtClean="0"/>
              <a:t>	A's share = 1/2</a:t>
            </a:r>
            <a:br>
              <a:rPr lang="en-US" dirty="0" smtClean="0"/>
            </a:br>
            <a:r>
              <a:rPr lang="en-US" dirty="0" smtClean="0"/>
              <a:t>Then remaining = 1 - 1/2 = 1/2 ...(A)</a:t>
            </a:r>
          </a:p>
          <a:p>
            <a:pPr>
              <a:buNone/>
            </a:pPr>
            <a:r>
              <a:rPr lang="en-US" dirty="0" smtClean="0"/>
              <a:t>	2/3 of this remaining 1/2 (as in </a:t>
            </a:r>
            <a:r>
              <a:rPr lang="en-US" dirty="0" err="1" smtClean="0"/>
              <a:t>eq</a:t>
            </a:r>
            <a:r>
              <a:rPr lang="en-US" dirty="0" smtClean="0"/>
              <a:t> A) goes to B,C and D.</a:t>
            </a:r>
            <a:br>
              <a:rPr lang="en-US" dirty="0" smtClean="0"/>
            </a:br>
            <a:r>
              <a:rPr lang="en-US" dirty="0" smtClean="0"/>
              <a:t>Total share of B, C and D = 2/3 of 1/2 = 1/3</a:t>
            </a:r>
          </a:p>
          <a:p>
            <a:pPr>
              <a:buNone/>
            </a:pPr>
            <a:r>
              <a:rPr lang="en-US" dirty="0" smtClean="0"/>
              <a:t>	Therefore, now remaining property = </a:t>
            </a:r>
          </a:p>
          <a:p>
            <a:pPr>
              <a:buNone/>
            </a:pPr>
            <a:r>
              <a:rPr lang="en-US" dirty="0" smtClean="0"/>
              <a:t>	Total share of E,F,G and H</a:t>
            </a:r>
            <a:br>
              <a:rPr lang="en-US" dirty="0" smtClean="0"/>
            </a:br>
            <a:r>
              <a:rPr lang="en-US" dirty="0" smtClean="0"/>
              <a:t>= value of (A) - total share of B,C and D</a:t>
            </a:r>
            <a:br>
              <a:rPr lang="en-US" dirty="0" smtClean="0"/>
            </a:br>
            <a:r>
              <a:rPr lang="en-US" dirty="0" smtClean="0"/>
              <a:t>= 1/2 - 1/3 = 1/6</a:t>
            </a:r>
          </a:p>
          <a:p>
            <a:pPr>
              <a:buNone/>
            </a:pPr>
            <a:endParaRPr lang="en-US" dirty="0" smtClean="0"/>
          </a:p>
          <a:p>
            <a:pPr>
              <a:buNone/>
            </a:pPr>
            <a:r>
              <a:rPr lang="en-US" dirty="0" smtClean="0"/>
              <a:t>	Then, E, F, G and H 's individual shares = (1/6) / 4 = 1/6 x 1/4 = 1/24</a:t>
            </a:r>
            <a:br>
              <a:rPr lang="en-US" dirty="0" smtClean="0"/>
            </a:br>
            <a:r>
              <a:rPr lang="en-US" dirty="0" smtClean="0"/>
              <a:t>Given 1/24 = Rs.30,000</a:t>
            </a:r>
            <a:br>
              <a:rPr lang="en-US" dirty="0" smtClean="0"/>
            </a:br>
            <a:r>
              <a:rPr lang="en-US" dirty="0" smtClean="0"/>
              <a:t>Then, total property amount = Rs.24 x 30,000 = Rs.7,20,000</a:t>
            </a:r>
          </a:p>
          <a:p>
            <a:pPr>
              <a:buNone/>
            </a:pPr>
            <a:r>
              <a:rPr lang="en-US" dirty="0" smtClean="0"/>
              <a:t/>
            </a:r>
            <a:br>
              <a:rPr lang="en-US" dirty="0" smtClean="0"/>
            </a:br>
            <a:r>
              <a:rPr lang="en-US" dirty="0" smtClean="0"/>
              <a:t>Total share of B, C and D = 1/3 x 7,20,000</a:t>
            </a:r>
            <a:br>
              <a:rPr lang="en-US" dirty="0" smtClean="0"/>
            </a:br>
            <a:r>
              <a:rPr lang="en-US" dirty="0" smtClean="0"/>
              <a:t>Then their individual share amount = (1/3 x 7,20,000) / 3 = Rs.80,000.</a:t>
            </a:r>
            <a:br>
              <a:rPr lang="en-US" dirty="0" smtClean="0"/>
            </a:br>
            <a:r>
              <a:rPr lang="en-US" dirty="0" smtClean="0"/>
              <a:t>Hence D's share is Rs.80000.</a:t>
            </a:r>
          </a:p>
          <a:p>
            <a:pPr>
              <a:buNone/>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92762"/>
          </a:xfrm>
        </p:spPr>
        <p:txBody>
          <a:bodyPr>
            <a:normAutofit/>
          </a:bodyPr>
          <a:lstStyle/>
          <a:p>
            <a:pPr algn="l"/>
            <a:r>
              <a:rPr lang="en-US" dirty="0" smtClean="0"/>
              <a:t>	How many three digit numbers exist with the property that first digit of the 3-digit number is the product of last two digits?</a:t>
            </a:r>
            <a:br>
              <a:rPr lang="en-US" dirty="0" smtClean="0"/>
            </a:br>
            <a:r>
              <a:rPr lang="en-US" dirty="0" smtClean="0"/>
              <a:t/>
            </a:r>
            <a:br>
              <a:rPr lang="en-US" dirty="0" smtClean="0"/>
            </a:br>
            <a:r>
              <a:rPr lang="en-US" dirty="0" smtClean="0"/>
              <a:t>a) 19 b) 17 c) 12 d) 23</a:t>
            </a:r>
            <a:br>
              <a:rPr lang="en-US" dirty="0" smtClean="0"/>
            </a:br>
            <a:endParaRPr lang="en-US" dirty="0"/>
          </a:p>
        </p:txBody>
      </p:sp>
      <p:sp>
        <p:nvSpPr>
          <p:cNvPr id="3" name="Content Placeholder 2"/>
          <p:cNvSpPr>
            <a:spLocks noGrp="1"/>
          </p:cNvSpPr>
          <p:nvPr>
            <p:ph idx="1"/>
          </p:nvPr>
        </p:nvSpPr>
        <p:spPr>
          <a:xfrm>
            <a:off x="457200" y="6019800"/>
            <a:ext cx="8229600" cy="289560"/>
          </a:xfrm>
        </p:spPr>
        <p:txBody>
          <a:bodyPr>
            <a:normAutofit fontScale="55000" lnSpcReduction="20000"/>
          </a:bodyPr>
          <a:lstStyle/>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28600"/>
            <a:ext cx="8229600" cy="6477000"/>
          </a:xfrm>
        </p:spPr>
        <p:txBody>
          <a:bodyPr>
            <a:normAutofit fontScale="85000" lnSpcReduction="20000"/>
          </a:bodyPr>
          <a:lstStyle/>
          <a:p>
            <a:pPr>
              <a:buNone/>
            </a:pPr>
            <a:r>
              <a:rPr lang="en-US" dirty="0" smtClean="0"/>
              <a:t>	First digit (100’s place) of a 3-digit number cannot be zero, let us start with 1.If the first digit is 1, then the possible last two digits to get the product 1 is (1,1)Therefore, the number is 111.</a:t>
            </a:r>
            <a:br>
              <a:rPr lang="en-US" dirty="0" smtClean="0"/>
            </a:br>
            <a:r>
              <a:rPr lang="en-US" dirty="0" smtClean="0"/>
              <a:t>If the first digit is 2, then the possible last two digits to get the product 2 are (1,2) and (2,1).</a:t>
            </a:r>
            <a:br>
              <a:rPr lang="en-US" dirty="0" smtClean="0"/>
            </a:br>
            <a:r>
              <a:rPr lang="en-US" dirty="0" smtClean="0"/>
              <a:t>Therefore, the numbers are 212 and 221.</a:t>
            </a:r>
            <a:br>
              <a:rPr lang="en-US" dirty="0" smtClean="0"/>
            </a:br>
            <a:r>
              <a:rPr lang="en-US" dirty="0" smtClean="0"/>
              <a:t>Proceeding like this, we get,</a:t>
            </a:r>
          </a:p>
          <a:p>
            <a:pPr lvl="2">
              <a:buNone/>
            </a:pPr>
            <a:r>
              <a:rPr lang="en-US" dirty="0" smtClean="0"/>
              <a:t>First digit	Corresponding 		</a:t>
            </a:r>
          </a:p>
          <a:p>
            <a:pPr lvl="2">
              <a:buNone/>
            </a:pPr>
            <a:r>
              <a:rPr lang="en-US" dirty="0" smtClean="0"/>
              <a:t>                3-digit numbers	        </a:t>
            </a:r>
          </a:p>
          <a:p>
            <a:pPr lvl="2">
              <a:buNone/>
            </a:pPr>
            <a:r>
              <a:rPr lang="en-US" dirty="0" smtClean="0"/>
              <a:t>1	        111		        </a:t>
            </a:r>
          </a:p>
          <a:p>
            <a:pPr lvl="2">
              <a:buNone/>
            </a:pPr>
            <a:r>
              <a:rPr lang="en-US" dirty="0" smtClean="0"/>
              <a:t>2	        212, 221		    </a:t>
            </a:r>
          </a:p>
          <a:p>
            <a:pPr lvl="2">
              <a:buNone/>
            </a:pPr>
            <a:r>
              <a:rPr lang="en-US" dirty="0" smtClean="0"/>
              <a:t>3	        313, 331		    </a:t>
            </a:r>
          </a:p>
          <a:p>
            <a:pPr lvl="2">
              <a:buNone/>
            </a:pPr>
            <a:r>
              <a:rPr lang="en-US" dirty="0" smtClean="0"/>
              <a:t>4	        414, 441,422	     </a:t>
            </a:r>
          </a:p>
          <a:p>
            <a:pPr lvl="2">
              <a:buNone/>
            </a:pPr>
            <a:r>
              <a:rPr lang="en-US" dirty="0" smtClean="0"/>
              <a:t>5	        515, 551		     </a:t>
            </a:r>
          </a:p>
          <a:p>
            <a:pPr lvl="2">
              <a:buNone/>
            </a:pPr>
            <a:r>
              <a:rPr lang="en-US" dirty="0" smtClean="0"/>
              <a:t>6	        616, 661,623,632    </a:t>
            </a:r>
          </a:p>
          <a:p>
            <a:pPr lvl="2">
              <a:buNone/>
            </a:pPr>
            <a:r>
              <a:rPr lang="en-US" dirty="0" smtClean="0"/>
              <a:t>7	        717, 771		    </a:t>
            </a:r>
          </a:p>
          <a:p>
            <a:pPr lvl="2">
              <a:buNone/>
            </a:pPr>
            <a:r>
              <a:rPr lang="en-US" dirty="0" smtClean="0"/>
              <a:t>8	        818, 881,842,824   </a:t>
            </a:r>
          </a:p>
          <a:p>
            <a:pPr lvl="2">
              <a:buNone/>
            </a:pPr>
            <a:r>
              <a:rPr lang="en-US" dirty="0" smtClean="0"/>
              <a:t>9	        919, 991,933		</a:t>
            </a:r>
          </a:p>
          <a:p>
            <a:pPr lvl="2">
              <a:buNone/>
            </a:pPr>
            <a:r>
              <a:rPr lang="en-US" dirty="0" smtClean="0"/>
              <a:t>Thus, the required number of such 3-digit numbers is 23</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Indices and Surds</a:t>
            </a:r>
            <a:endParaRPr lang="en-US" dirty="0"/>
          </a:p>
        </p:txBody>
      </p:sp>
      <p:sp>
        <p:nvSpPr>
          <p:cNvPr id="3" name="Content Placeholder 2"/>
          <p:cNvSpPr>
            <a:spLocks noGrp="1"/>
          </p:cNvSpPr>
          <p:nvPr>
            <p:ph idx="1"/>
          </p:nvPr>
        </p:nvSpPr>
        <p:spPr/>
        <p:txBody>
          <a:bodyPr/>
          <a:lstStyle/>
          <a:p>
            <a:pPr>
              <a:buNone/>
            </a:pPr>
            <a:endParaRPr lang="en-US" dirty="0" smtClean="0"/>
          </a:p>
          <a:p>
            <a:pPr>
              <a:buNone/>
            </a:pPr>
            <a:r>
              <a:rPr lang="en-US" dirty="0" smtClean="0"/>
              <a:t>[(7</a:t>
            </a:r>
            <a:r>
              <a:rPr lang="en-US" baseline="30000" dirty="0" smtClean="0"/>
              <a:t>4</a:t>
            </a:r>
            <a:r>
              <a:rPr lang="en-US" dirty="0" smtClean="0"/>
              <a:t>)/(49</a:t>
            </a:r>
            <a:r>
              <a:rPr lang="en-US" baseline="30000" dirty="0" smtClean="0"/>
              <a:t>3/2</a:t>
            </a:r>
            <a:r>
              <a:rPr lang="en-US" dirty="0" smtClean="0"/>
              <a:t>)]</a:t>
            </a:r>
            <a:r>
              <a:rPr lang="en-US" baseline="30000" dirty="0" smtClean="0"/>
              <a:t>(1/6)</a:t>
            </a:r>
            <a:r>
              <a:rPr lang="en-US" dirty="0" smtClean="0"/>
              <a:t> x [(7</a:t>
            </a:r>
            <a:r>
              <a:rPr lang="en-US" baseline="30000" dirty="0" smtClean="0"/>
              <a:t>3</a:t>
            </a:r>
            <a:r>
              <a:rPr lang="en-US" dirty="0" smtClean="0"/>
              <a:t> /(343</a:t>
            </a:r>
            <a:r>
              <a:rPr lang="en-US" baseline="30000" dirty="0" smtClean="0"/>
              <a:t>4/3</a:t>
            </a:r>
            <a:r>
              <a:rPr lang="en-US" dirty="0" smtClean="0"/>
              <a:t>)]</a:t>
            </a:r>
            <a:r>
              <a:rPr lang="en-US" baseline="30000" dirty="0" smtClean="0"/>
              <a:t>(1/2)</a:t>
            </a:r>
            <a:r>
              <a:rPr lang="en-US" dirty="0" smtClean="0"/>
              <a:t> = ? / [(7</a:t>
            </a:r>
            <a:r>
              <a:rPr lang="en-US" baseline="30000" dirty="0" smtClean="0"/>
              <a:t>4</a:t>
            </a:r>
            <a:r>
              <a:rPr lang="en-US" dirty="0" smtClean="0"/>
              <a:t> / 49)</a:t>
            </a:r>
            <a:r>
              <a:rPr lang="en-US" baseline="30000" dirty="0" smtClean="0"/>
              <a:t>1/6</a:t>
            </a:r>
            <a:r>
              <a:rPr lang="en-US" dirty="0" smtClean="0"/>
              <a:t>]</a:t>
            </a:r>
          </a:p>
          <a:p>
            <a:pPr>
              <a:buNone/>
            </a:pPr>
            <a:endParaRPr lang="en-US" dirty="0" smtClean="0"/>
          </a:p>
          <a:p>
            <a:pPr>
              <a:buNone/>
            </a:pPr>
            <a:r>
              <a:rPr lang="en-US" dirty="0" smtClean="0"/>
              <a:t>a) 1 b) 7</a:t>
            </a:r>
            <a:r>
              <a:rPr lang="en-US" baseline="30000" dirty="0" smtClean="0"/>
              <a:t>24</a:t>
            </a:r>
            <a:r>
              <a:rPr lang="en-US" dirty="0" smtClean="0"/>
              <a:t> c) 7</a:t>
            </a:r>
            <a:r>
              <a:rPr lang="en-US" baseline="30000" dirty="0" smtClean="0"/>
              <a:t>6</a:t>
            </a:r>
            <a:r>
              <a:rPr lang="en-US" dirty="0" smtClean="0"/>
              <a:t> d) 7</a:t>
            </a:r>
            <a:r>
              <a:rPr lang="en-US" baseline="30000" dirty="0" smtClean="0"/>
              <a:t>4</a:t>
            </a:r>
            <a:endParaRPr lang="en-US"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28600"/>
            <a:ext cx="8229600" cy="6080760"/>
          </a:xfrm>
        </p:spPr>
        <p:txBody>
          <a:bodyPr>
            <a:normAutofit/>
          </a:bodyPr>
          <a:lstStyle/>
          <a:p>
            <a:pPr>
              <a:buNone/>
            </a:pPr>
            <a:r>
              <a:rPr lang="en-US" dirty="0" smtClean="0"/>
              <a:t>		Given expression is, [(7</a:t>
            </a:r>
            <a:r>
              <a:rPr lang="en-US" baseline="30000" dirty="0" smtClean="0"/>
              <a:t>4</a:t>
            </a:r>
            <a:r>
              <a:rPr lang="en-US" dirty="0" smtClean="0"/>
              <a:t>)/(49</a:t>
            </a:r>
            <a:r>
              <a:rPr lang="en-US" baseline="30000" dirty="0" smtClean="0"/>
              <a:t>3/2</a:t>
            </a:r>
            <a:r>
              <a:rPr lang="en-US" dirty="0" smtClean="0"/>
              <a:t>)]</a:t>
            </a:r>
            <a:r>
              <a:rPr lang="en-US" baseline="30000" dirty="0" smtClean="0"/>
              <a:t>(1/6)</a:t>
            </a:r>
            <a:r>
              <a:rPr lang="en-US" dirty="0" smtClean="0"/>
              <a:t> x [(7</a:t>
            </a:r>
            <a:r>
              <a:rPr lang="en-US" baseline="30000" dirty="0" smtClean="0"/>
              <a:t>3</a:t>
            </a:r>
            <a:r>
              <a:rPr lang="en-US" dirty="0" smtClean="0"/>
              <a:t> /(343</a:t>
            </a:r>
            <a:r>
              <a:rPr lang="en-US" baseline="30000" dirty="0" smtClean="0"/>
              <a:t>4/3</a:t>
            </a:r>
            <a:r>
              <a:rPr lang="en-US" dirty="0" smtClean="0"/>
              <a:t>)]</a:t>
            </a:r>
            <a:r>
              <a:rPr lang="en-US" baseline="30000" dirty="0" smtClean="0"/>
              <a:t>(1/2)</a:t>
            </a:r>
            <a:r>
              <a:rPr lang="en-US" dirty="0" smtClean="0"/>
              <a:t> = ? / [(7</a:t>
            </a:r>
            <a:r>
              <a:rPr lang="en-US" baseline="30000" dirty="0" smtClean="0"/>
              <a:t>4</a:t>
            </a:r>
            <a:r>
              <a:rPr lang="en-US" dirty="0" smtClean="0"/>
              <a:t> / 49)</a:t>
            </a:r>
            <a:r>
              <a:rPr lang="en-US" baseline="30000" dirty="0" smtClean="0"/>
              <a:t>1/6</a:t>
            </a:r>
            <a:r>
              <a:rPr lang="en-US" dirty="0" smtClean="0"/>
              <a:t>]</a:t>
            </a:r>
            <a:br>
              <a:rPr lang="en-US" dirty="0" smtClean="0"/>
            </a:br>
            <a:r>
              <a:rPr lang="en-US" dirty="0" smtClean="0"/>
              <a:t>= [(7</a:t>
            </a:r>
            <a:r>
              <a:rPr lang="en-US" baseline="30000" dirty="0" smtClean="0"/>
              <a:t>4</a:t>
            </a:r>
            <a:r>
              <a:rPr lang="en-US" dirty="0" smtClean="0"/>
              <a:t>)/(49</a:t>
            </a:r>
            <a:r>
              <a:rPr lang="en-US" baseline="30000" dirty="0" smtClean="0"/>
              <a:t>3/2</a:t>
            </a:r>
            <a:r>
              <a:rPr lang="en-US" dirty="0" smtClean="0"/>
              <a:t>)]</a:t>
            </a:r>
            <a:r>
              <a:rPr lang="en-US" baseline="30000" dirty="0" smtClean="0"/>
              <a:t>(1/6)</a:t>
            </a:r>
            <a:r>
              <a:rPr lang="en-US" dirty="0" smtClean="0"/>
              <a:t> x [(7</a:t>
            </a:r>
            <a:r>
              <a:rPr lang="en-US" baseline="30000" dirty="0" smtClean="0"/>
              <a:t>3</a:t>
            </a:r>
            <a:r>
              <a:rPr lang="en-US" dirty="0" smtClean="0"/>
              <a:t> /(343</a:t>
            </a:r>
            <a:r>
              <a:rPr lang="en-US" baseline="30000" dirty="0" smtClean="0"/>
              <a:t>4/3</a:t>
            </a:r>
            <a:r>
              <a:rPr lang="en-US" dirty="0" smtClean="0"/>
              <a:t>)]</a:t>
            </a:r>
            <a:r>
              <a:rPr lang="en-US" baseline="30000" dirty="0" smtClean="0"/>
              <a:t>(1/2)</a:t>
            </a:r>
            <a:r>
              <a:rPr lang="en-US" dirty="0" smtClean="0"/>
              <a:t> x [(7</a:t>
            </a:r>
            <a:r>
              <a:rPr lang="en-US" baseline="30000" dirty="0" smtClean="0"/>
              <a:t>4 / 49</a:t>
            </a:r>
            <a:r>
              <a:rPr lang="en-US" dirty="0" smtClean="0"/>
              <a:t>)</a:t>
            </a:r>
            <a:r>
              <a:rPr lang="en-US" baseline="30000" dirty="0" smtClean="0"/>
              <a:t>1/6</a:t>
            </a:r>
            <a:r>
              <a:rPr lang="en-US" dirty="0" smtClean="0"/>
              <a:t>] = ?</a:t>
            </a:r>
            <a:br>
              <a:rPr lang="en-US" dirty="0" smtClean="0"/>
            </a:br>
            <a:r>
              <a:rPr lang="en-US" dirty="0" smtClean="0"/>
              <a:t>= [(7</a:t>
            </a:r>
            <a:r>
              <a:rPr lang="en-US" baseline="30000" dirty="0" smtClean="0"/>
              <a:t>4</a:t>
            </a:r>
            <a:r>
              <a:rPr lang="en-US" dirty="0" smtClean="0"/>
              <a:t>)/(7</a:t>
            </a:r>
            <a:r>
              <a:rPr lang="en-US" baseline="30000" dirty="0" smtClean="0"/>
              <a:t>2</a:t>
            </a:r>
            <a:r>
              <a:rPr lang="en-US" dirty="0" smtClean="0"/>
              <a:t>)</a:t>
            </a:r>
            <a:r>
              <a:rPr lang="en-US" baseline="30000" dirty="0" smtClean="0"/>
              <a:t>(3/2)</a:t>
            </a:r>
            <a:r>
              <a:rPr lang="en-US" dirty="0" smtClean="0"/>
              <a:t>]</a:t>
            </a:r>
            <a:r>
              <a:rPr lang="en-US" baseline="30000" dirty="0" smtClean="0"/>
              <a:t>(1/6)</a:t>
            </a:r>
            <a:r>
              <a:rPr lang="en-US" dirty="0" smtClean="0"/>
              <a:t> x [(7</a:t>
            </a:r>
            <a:r>
              <a:rPr lang="en-US" baseline="30000" dirty="0" smtClean="0"/>
              <a:t>3</a:t>
            </a:r>
            <a:r>
              <a:rPr lang="en-US" dirty="0" smtClean="0"/>
              <a:t>/(7</a:t>
            </a:r>
            <a:r>
              <a:rPr lang="en-US" baseline="30000" dirty="0" smtClean="0"/>
              <a:t>3</a:t>
            </a:r>
            <a:r>
              <a:rPr lang="en-US" dirty="0" smtClean="0"/>
              <a:t>)</a:t>
            </a:r>
            <a:r>
              <a:rPr lang="en-US" baseline="30000" dirty="0" smtClean="0"/>
              <a:t>(4/3</a:t>
            </a:r>
            <a:r>
              <a:rPr lang="en-US" dirty="0" smtClean="0"/>
              <a:t>)]</a:t>
            </a:r>
            <a:r>
              <a:rPr lang="en-US" baseline="30000" dirty="0" smtClean="0"/>
              <a:t>(1/2)</a:t>
            </a:r>
            <a:r>
              <a:rPr lang="en-US" dirty="0" smtClean="0"/>
              <a:t> x [(7</a:t>
            </a:r>
            <a:r>
              <a:rPr lang="en-US" baseline="30000" dirty="0" smtClean="0"/>
              <a:t>4</a:t>
            </a:r>
            <a:r>
              <a:rPr lang="en-US" dirty="0" smtClean="0"/>
              <a:t>/7</a:t>
            </a:r>
            <a:r>
              <a:rPr lang="en-US" baseline="30000" dirty="0" smtClean="0"/>
              <a:t>2</a:t>
            </a:r>
            <a:r>
              <a:rPr lang="en-US" dirty="0" smtClean="0"/>
              <a:t>)</a:t>
            </a:r>
            <a:r>
              <a:rPr lang="en-US" baseline="30000" dirty="0" smtClean="0"/>
              <a:t>1/6</a:t>
            </a:r>
            <a:r>
              <a:rPr lang="en-US" dirty="0" smtClean="0"/>
              <a:t>]</a:t>
            </a:r>
            <a:br>
              <a:rPr lang="en-US" dirty="0" smtClean="0"/>
            </a:br>
            <a:r>
              <a:rPr lang="en-US" dirty="0" smtClean="0"/>
              <a:t>= (7</a:t>
            </a:r>
            <a:r>
              <a:rPr lang="en-US" baseline="30000" dirty="0" smtClean="0"/>
              <a:t>4</a:t>
            </a:r>
            <a:r>
              <a:rPr lang="en-US" dirty="0" smtClean="0"/>
              <a:t>)/(7</a:t>
            </a:r>
            <a:r>
              <a:rPr lang="en-US" baseline="30000" dirty="0" smtClean="0"/>
              <a:t>3</a:t>
            </a:r>
            <a:r>
              <a:rPr lang="en-US" dirty="0" smtClean="0"/>
              <a:t>)]</a:t>
            </a:r>
            <a:r>
              <a:rPr lang="en-US" baseline="30000" dirty="0" smtClean="0"/>
              <a:t>(1/6)</a:t>
            </a:r>
            <a:r>
              <a:rPr lang="en-US" dirty="0" smtClean="0"/>
              <a:t> x [(7</a:t>
            </a:r>
            <a:r>
              <a:rPr lang="en-US" baseline="30000" dirty="0" smtClean="0"/>
              <a:t>3</a:t>
            </a:r>
            <a:r>
              <a:rPr lang="en-US" dirty="0" smtClean="0"/>
              <a:t>)/(7</a:t>
            </a:r>
            <a:r>
              <a:rPr lang="en-US" baseline="30000" dirty="0" smtClean="0"/>
              <a:t>4</a:t>
            </a:r>
            <a:r>
              <a:rPr lang="en-US" dirty="0" smtClean="0"/>
              <a:t>)]</a:t>
            </a:r>
            <a:r>
              <a:rPr lang="en-US" baseline="30000" dirty="0" smtClean="0"/>
              <a:t>(1/2)</a:t>
            </a:r>
            <a:r>
              <a:rPr lang="en-US" dirty="0" smtClean="0"/>
              <a:t> x [(7</a:t>
            </a:r>
            <a:r>
              <a:rPr lang="en-US" baseline="30000" dirty="0" smtClean="0"/>
              <a:t>4</a:t>
            </a:r>
            <a:r>
              <a:rPr lang="en-US" dirty="0" smtClean="0"/>
              <a:t>/7</a:t>
            </a:r>
            <a:r>
              <a:rPr lang="en-US" baseline="30000" dirty="0" smtClean="0"/>
              <a:t>2</a:t>
            </a:r>
            <a:r>
              <a:rPr lang="en-US" dirty="0" smtClean="0"/>
              <a:t>)</a:t>
            </a:r>
            <a:r>
              <a:rPr lang="en-US" baseline="30000" dirty="0" smtClean="0"/>
              <a:t>1/6</a:t>
            </a:r>
            <a:r>
              <a:rPr lang="en-US" dirty="0" smtClean="0"/>
              <a:t>]</a:t>
            </a:r>
            <a:br>
              <a:rPr lang="en-US" dirty="0" smtClean="0"/>
            </a:br>
            <a:r>
              <a:rPr lang="en-US" dirty="0" smtClean="0"/>
              <a:t>= (7</a:t>
            </a:r>
            <a:r>
              <a:rPr lang="en-US" baseline="30000" dirty="0" smtClean="0"/>
              <a:t>4-3</a:t>
            </a:r>
            <a:r>
              <a:rPr lang="en-US" dirty="0" smtClean="0"/>
              <a:t>)</a:t>
            </a:r>
            <a:r>
              <a:rPr lang="en-US" baseline="30000" dirty="0" smtClean="0"/>
              <a:t>(1/6)</a:t>
            </a:r>
            <a:r>
              <a:rPr lang="en-US" dirty="0" smtClean="0"/>
              <a:t> x [(7</a:t>
            </a:r>
            <a:r>
              <a:rPr lang="en-US" baseline="30000" dirty="0" smtClean="0"/>
              <a:t>3-4</a:t>
            </a:r>
            <a:r>
              <a:rPr lang="en-US" dirty="0" smtClean="0"/>
              <a:t>)]</a:t>
            </a:r>
            <a:r>
              <a:rPr lang="en-US" baseline="30000" dirty="0" smtClean="0"/>
              <a:t>(1/2)</a:t>
            </a:r>
            <a:r>
              <a:rPr lang="en-US" dirty="0" smtClean="0"/>
              <a:t> x [(7</a:t>
            </a:r>
            <a:r>
              <a:rPr lang="en-US" baseline="30000" dirty="0" smtClean="0"/>
              <a:t>4-2</a:t>
            </a:r>
            <a:r>
              <a:rPr lang="en-US" dirty="0" smtClean="0"/>
              <a:t>)</a:t>
            </a:r>
            <a:r>
              <a:rPr lang="en-US" baseline="30000" dirty="0" smtClean="0"/>
              <a:t>1/6</a:t>
            </a:r>
            <a:r>
              <a:rPr lang="en-US" dirty="0" smtClean="0"/>
              <a:t/>
            </a:r>
            <a:br>
              <a:rPr lang="en-US" dirty="0" smtClean="0"/>
            </a:br>
            <a:r>
              <a:rPr lang="en-US" dirty="0" smtClean="0"/>
              <a:t>= (7</a:t>
            </a:r>
            <a:r>
              <a:rPr lang="en-US" baseline="30000" dirty="0" smtClean="0"/>
              <a:t>1</a:t>
            </a:r>
            <a:r>
              <a:rPr lang="en-US" dirty="0" smtClean="0"/>
              <a:t>)</a:t>
            </a:r>
            <a:r>
              <a:rPr lang="en-US" baseline="30000" dirty="0" smtClean="0"/>
              <a:t>(1/6)</a:t>
            </a:r>
            <a:r>
              <a:rPr lang="en-US" dirty="0" smtClean="0"/>
              <a:t> x [(7</a:t>
            </a:r>
            <a:r>
              <a:rPr lang="en-US" baseline="30000" dirty="0" smtClean="0"/>
              <a:t>-1</a:t>
            </a:r>
            <a:r>
              <a:rPr lang="en-US" dirty="0" smtClean="0"/>
              <a:t>)]</a:t>
            </a:r>
            <a:r>
              <a:rPr lang="en-US" baseline="30000" dirty="0" smtClean="0"/>
              <a:t>(1/2)</a:t>
            </a:r>
            <a:r>
              <a:rPr lang="en-US" dirty="0" smtClean="0"/>
              <a:t> x [(7</a:t>
            </a:r>
            <a:r>
              <a:rPr lang="en-US" baseline="30000" dirty="0" smtClean="0"/>
              <a:t>2</a:t>
            </a:r>
            <a:r>
              <a:rPr lang="en-US" dirty="0" smtClean="0"/>
              <a:t>)</a:t>
            </a:r>
            <a:r>
              <a:rPr lang="en-US" baseline="30000" dirty="0" smtClean="0"/>
              <a:t>1/6</a:t>
            </a:r>
            <a:r>
              <a:rPr lang="en-US" dirty="0" smtClean="0"/>
              <a:t/>
            </a:r>
            <a:br>
              <a:rPr lang="en-US" dirty="0" smtClean="0"/>
            </a:br>
            <a:r>
              <a:rPr lang="en-US" dirty="0" smtClean="0"/>
              <a:t>= (7)</a:t>
            </a:r>
            <a:r>
              <a:rPr lang="en-US" baseline="30000" dirty="0" smtClean="0"/>
              <a:t>(1/6)</a:t>
            </a:r>
            <a:r>
              <a:rPr lang="en-US" dirty="0" smtClean="0"/>
              <a:t> x (7)</a:t>
            </a:r>
            <a:r>
              <a:rPr lang="en-US" baseline="30000" dirty="0" smtClean="0"/>
              <a:t>(-1/2)</a:t>
            </a:r>
            <a:r>
              <a:rPr lang="en-US" dirty="0" smtClean="0"/>
              <a:t> x (7)</a:t>
            </a:r>
            <a:r>
              <a:rPr lang="en-US" baseline="30000" dirty="0" smtClean="0"/>
              <a:t>1/3</a:t>
            </a:r>
            <a:r>
              <a:rPr lang="en-US" dirty="0" smtClean="0"/>
              <a:t/>
            </a:r>
            <a:br>
              <a:rPr lang="en-US" dirty="0" smtClean="0"/>
            </a:br>
            <a:r>
              <a:rPr lang="en-US" dirty="0" smtClean="0"/>
              <a:t>= (7)</a:t>
            </a:r>
            <a:r>
              <a:rPr lang="en-US" baseline="30000" dirty="0" smtClean="0"/>
              <a:t>(1/6 -1/2 + 1/3)</a:t>
            </a:r>
            <a:r>
              <a:rPr lang="en-US" dirty="0" smtClean="0"/>
              <a:t/>
            </a:r>
            <a:br>
              <a:rPr lang="en-US" dirty="0" smtClean="0"/>
            </a:br>
            <a:r>
              <a:rPr lang="en-US" dirty="0" smtClean="0"/>
              <a:t>= (7)</a:t>
            </a:r>
            <a:r>
              <a:rPr lang="en-US" baseline="30000" dirty="0" smtClean="0"/>
              <a:t>(2-6+4/12)</a:t>
            </a:r>
            <a:r>
              <a:rPr lang="en-US" dirty="0" smtClean="0"/>
              <a:t/>
            </a:r>
            <a:br>
              <a:rPr lang="en-US" dirty="0" smtClean="0"/>
            </a:br>
            <a:r>
              <a:rPr lang="en-US" dirty="0" smtClean="0"/>
              <a:t>= (7</a:t>
            </a:r>
            <a:r>
              <a:rPr lang="en-US" baseline="30000" dirty="0" smtClean="0"/>
              <a:t>0</a:t>
            </a:r>
            <a:r>
              <a:rPr lang="en-US" dirty="0" smtClean="0"/>
              <a:t> )</a:t>
            </a:r>
            <a:r>
              <a:rPr lang="en-US" baseline="30000" dirty="0" smtClean="0"/>
              <a:t>(1/12)</a:t>
            </a:r>
            <a:r>
              <a:rPr lang="en-US" dirty="0" smtClean="0"/>
              <a:t> = 1</a:t>
            </a:r>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 and Work</a:t>
            </a:r>
            <a:endParaRPr lang="en-US" dirty="0"/>
          </a:p>
        </p:txBody>
      </p:sp>
      <p:sp>
        <p:nvSpPr>
          <p:cNvPr id="3" name="Content Placeholder 2"/>
          <p:cNvSpPr>
            <a:spLocks noGrp="1"/>
          </p:cNvSpPr>
          <p:nvPr>
            <p:ph idx="1"/>
          </p:nvPr>
        </p:nvSpPr>
        <p:spPr>
          <a:xfrm>
            <a:off x="457200" y="2057400"/>
            <a:ext cx="8229600" cy="4251960"/>
          </a:xfrm>
        </p:spPr>
        <p:txBody>
          <a:bodyPr>
            <a:normAutofit/>
          </a:bodyPr>
          <a:lstStyle/>
          <a:p>
            <a:pPr>
              <a:buNone/>
            </a:pPr>
            <a:r>
              <a:rPr lang="en-US" dirty="0" smtClean="0"/>
              <a:t>		</a:t>
            </a:r>
            <a:r>
              <a:rPr lang="en-US" b="1" dirty="0" smtClean="0">
                <a:solidFill>
                  <a:schemeClr val="accent1">
                    <a:lumMod val="60000"/>
                    <a:lumOff val="40000"/>
                  </a:schemeClr>
                </a:solidFill>
                <a:effectLst>
                  <a:outerShdw blurRad="38100" dist="38100" dir="2700000" algn="tl">
                    <a:srgbClr val="000000">
                      <a:alpha val="43137"/>
                    </a:srgbClr>
                  </a:outerShdw>
                </a:effectLst>
              </a:rPr>
              <a:t>Jake can dig a well in 16 days.  Paul can dig the same well in 24 days.  Jake, Paul and </a:t>
            </a:r>
            <a:r>
              <a:rPr lang="en-US" b="1" dirty="0" err="1" smtClean="0">
                <a:solidFill>
                  <a:schemeClr val="accent1">
                    <a:lumMod val="60000"/>
                    <a:lumOff val="40000"/>
                  </a:schemeClr>
                </a:solidFill>
                <a:effectLst>
                  <a:outerShdw blurRad="38100" dist="38100" dir="2700000" algn="tl">
                    <a:srgbClr val="000000">
                      <a:alpha val="43137"/>
                    </a:srgbClr>
                  </a:outerShdw>
                </a:effectLst>
              </a:rPr>
              <a:t>Hari</a:t>
            </a:r>
            <a:r>
              <a:rPr lang="en-US" b="1" dirty="0" smtClean="0">
                <a:solidFill>
                  <a:schemeClr val="accent1">
                    <a:lumMod val="60000"/>
                    <a:lumOff val="40000"/>
                  </a:schemeClr>
                </a:solidFill>
                <a:effectLst>
                  <a:outerShdw blurRad="38100" dist="38100" dir="2700000" algn="tl">
                    <a:srgbClr val="000000">
                      <a:alpha val="43137"/>
                    </a:srgbClr>
                  </a:outerShdw>
                </a:effectLst>
              </a:rPr>
              <a:t> together dig the well in 8 days.  </a:t>
            </a:r>
            <a:r>
              <a:rPr lang="en-US" b="1" dirty="0" err="1" smtClean="0">
                <a:solidFill>
                  <a:schemeClr val="accent1">
                    <a:lumMod val="60000"/>
                    <a:lumOff val="40000"/>
                  </a:schemeClr>
                </a:solidFill>
                <a:effectLst>
                  <a:outerShdw blurRad="38100" dist="38100" dir="2700000" algn="tl">
                    <a:srgbClr val="000000">
                      <a:alpha val="43137"/>
                    </a:srgbClr>
                  </a:outerShdw>
                </a:effectLst>
              </a:rPr>
              <a:t>Hari</a:t>
            </a:r>
            <a:r>
              <a:rPr lang="en-US" b="1" dirty="0" smtClean="0">
                <a:solidFill>
                  <a:schemeClr val="accent1">
                    <a:lumMod val="60000"/>
                    <a:lumOff val="40000"/>
                  </a:schemeClr>
                </a:solidFill>
                <a:effectLst>
                  <a:outerShdw blurRad="38100" dist="38100" dir="2700000" algn="tl">
                    <a:srgbClr val="000000">
                      <a:alpha val="43137"/>
                    </a:srgbClr>
                  </a:outerShdw>
                </a:effectLst>
              </a:rPr>
              <a:t> alone can dig the well in</a:t>
            </a:r>
            <a:br>
              <a:rPr lang="en-US" b="1" dirty="0" smtClean="0">
                <a:solidFill>
                  <a:schemeClr val="accent1">
                    <a:lumMod val="60000"/>
                    <a:lumOff val="40000"/>
                  </a:schemeClr>
                </a:solidFill>
                <a:effectLst>
                  <a:outerShdw blurRad="38100" dist="38100" dir="2700000" algn="tl">
                    <a:srgbClr val="000000">
                      <a:alpha val="43137"/>
                    </a:srgbClr>
                  </a:outerShdw>
                </a:effectLst>
              </a:rPr>
            </a:br>
            <a:r>
              <a:rPr lang="en-US" b="1" dirty="0" smtClean="0">
                <a:solidFill>
                  <a:schemeClr val="accent1">
                    <a:lumMod val="60000"/>
                    <a:lumOff val="40000"/>
                  </a:schemeClr>
                </a:solidFill>
                <a:effectLst>
                  <a:outerShdw blurRad="38100" dist="38100" dir="2700000" algn="tl">
                    <a:srgbClr val="000000">
                      <a:alpha val="43137"/>
                    </a:srgbClr>
                  </a:outerShdw>
                </a:effectLst>
              </a:rPr>
              <a:t>a. 96 days</a:t>
            </a:r>
            <a:br>
              <a:rPr lang="en-US" b="1" dirty="0" smtClean="0">
                <a:solidFill>
                  <a:schemeClr val="accent1">
                    <a:lumMod val="60000"/>
                    <a:lumOff val="40000"/>
                  </a:schemeClr>
                </a:solidFill>
                <a:effectLst>
                  <a:outerShdw blurRad="38100" dist="38100" dir="2700000" algn="tl">
                    <a:srgbClr val="000000">
                      <a:alpha val="43137"/>
                    </a:srgbClr>
                  </a:outerShdw>
                </a:effectLst>
              </a:rPr>
            </a:br>
            <a:r>
              <a:rPr lang="en-US" b="1" dirty="0" smtClean="0">
                <a:solidFill>
                  <a:schemeClr val="accent1">
                    <a:lumMod val="60000"/>
                    <a:lumOff val="40000"/>
                  </a:schemeClr>
                </a:solidFill>
                <a:effectLst>
                  <a:outerShdw blurRad="38100" dist="38100" dir="2700000" algn="tl">
                    <a:srgbClr val="000000">
                      <a:alpha val="43137"/>
                    </a:srgbClr>
                  </a:outerShdw>
                </a:effectLst>
              </a:rPr>
              <a:t>b. 48 days</a:t>
            </a:r>
            <a:br>
              <a:rPr lang="en-US" b="1" dirty="0" smtClean="0">
                <a:solidFill>
                  <a:schemeClr val="accent1">
                    <a:lumMod val="60000"/>
                    <a:lumOff val="40000"/>
                  </a:schemeClr>
                </a:solidFill>
                <a:effectLst>
                  <a:outerShdw blurRad="38100" dist="38100" dir="2700000" algn="tl">
                    <a:srgbClr val="000000">
                      <a:alpha val="43137"/>
                    </a:srgbClr>
                  </a:outerShdw>
                </a:effectLst>
              </a:rPr>
            </a:br>
            <a:r>
              <a:rPr lang="en-US" b="1" dirty="0" smtClean="0">
                <a:solidFill>
                  <a:schemeClr val="accent1">
                    <a:lumMod val="60000"/>
                    <a:lumOff val="40000"/>
                  </a:schemeClr>
                </a:solidFill>
                <a:effectLst>
                  <a:outerShdw blurRad="38100" dist="38100" dir="2700000" algn="tl">
                    <a:srgbClr val="000000">
                      <a:alpha val="43137"/>
                    </a:srgbClr>
                  </a:outerShdw>
                </a:effectLst>
              </a:rPr>
              <a:t>c. 32 days</a:t>
            </a:r>
            <a:br>
              <a:rPr lang="en-US" b="1" dirty="0" smtClean="0">
                <a:solidFill>
                  <a:schemeClr val="accent1">
                    <a:lumMod val="60000"/>
                    <a:lumOff val="40000"/>
                  </a:schemeClr>
                </a:solidFill>
                <a:effectLst>
                  <a:outerShdw blurRad="38100" dist="38100" dir="2700000" algn="tl">
                    <a:srgbClr val="000000">
                      <a:alpha val="43137"/>
                    </a:srgbClr>
                  </a:outerShdw>
                </a:effectLst>
              </a:rPr>
            </a:br>
            <a:r>
              <a:rPr lang="en-US" b="1" dirty="0" smtClean="0">
                <a:solidFill>
                  <a:schemeClr val="accent1">
                    <a:lumMod val="60000"/>
                    <a:lumOff val="40000"/>
                  </a:schemeClr>
                </a:solidFill>
                <a:effectLst>
                  <a:outerShdw blurRad="38100" dist="38100" dir="2700000" algn="tl">
                    <a:srgbClr val="000000">
                      <a:alpha val="43137"/>
                    </a:srgbClr>
                  </a:outerShdw>
                </a:effectLst>
              </a:rPr>
              <a:t>d. 24 days</a:t>
            </a:r>
            <a:r>
              <a:rPr lang="en-US" dirty="0" smtClean="0">
                <a:effectLst>
                  <a:outerShdw blurRad="38100" dist="38100" dir="2700000" algn="tl">
                    <a:srgbClr val="000000">
                      <a:alpha val="43137"/>
                    </a:srgbClr>
                  </a:outerShdw>
                </a:effectLst>
              </a:rPr>
              <a:t/>
            </a:r>
            <a:br>
              <a:rPr lang="en-US" dirty="0" smtClean="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762000"/>
            <a:ext cx="8229600" cy="5547360"/>
          </a:xfrm>
        </p:spPr>
        <p:txBody>
          <a:bodyPr/>
          <a:lstStyle/>
          <a:p>
            <a:pPr>
              <a:buNone/>
            </a:pPr>
            <a:r>
              <a:rPr lang="en-US" dirty="0" smtClean="0"/>
              <a:t>	Answer : (b)</a:t>
            </a:r>
          </a:p>
          <a:p>
            <a:pPr>
              <a:buNone/>
            </a:pPr>
            <a:r>
              <a:rPr lang="en-US" dirty="0" smtClean="0"/>
              <a:t>  		 Simple one. Let the total work to be done be 48 meters. Now Jake can dig 3 </a:t>
            </a:r>
            <a:r>
              <a:rPr lang="en-US" dirty="0" err="1" smtClean="0"/>
              <a:t>mts</a:t>
            </a:r>
            <a:r>
              <a:rPr lang="en-US" dirty="0" smtClean="0"/>
              <a:t>, Paul can dig 2 </a:t>
            </a:r>
            <a:r>
              <a:rPr lang="en-US" dirty="0" err="1" smtClean="0"/>
              <a:t>mts</a:t>
            </a:r>
            <a:r>
              <a:rPr lang="en-US" dirty="0" smtClean="0"/>
              <a:t> a day. Now all of them combined dug in 8 days so per day they dug 48/8 = 6 </a:t>
            </a:r>
            <a:r>
              <a:rPr lang="en-US" dirty="0" err="1" smtClean="0"/>
              <a:t>mts</a:t>
            </a:r>
            <a:r>
              <a:rPr lang="en-US" dirty="0" smtClean="0"/>
              <a:t>. So Of these 8 </a:t>
            </a:r>
            <a:r>
              <a:rPr lang="en-US" dirty="0" err="1" smtClean="0"/>
              <a:t>mts</a:t>
            </a:r>
            <a:r>
              <a:rPr lang="en-US" dirty="0" smtClean="0"/>
              <a:t>, </a:t>
            </a:r>
            <a:r>
              <a:rPr lang="en-US" dirty="0" err="1" smtClean="0"/>
              <a:t>Hari</a:t>
            </a:r>
            <a:r>
              <a:rPr lang="en-US" dirty="0" smtClean="0"/>
              <a:t> capacity is 1 </a:t>
            </a:r>
            <a:r>
              <a:rPr lang="en-US" dirty="0" err="1" smtClean="0"/>
              <a:t>mt</a:t>
            </a:r>
            <a:r>
              <a:rPr lang="en-US" dirty="0" smtClean="0"/>
              <a:t>.</a:t>
            </a:r>
            <a:br>
              <a:rPr lang="en-US" dirty="0" smtClean="0"/>
            </a:br>
            <a:r>
              <a:rPr lang="en-US" dirty="0" smtClean="0"/>
              <a:t>So he takes 48 /1 = 48 days to complete the digging job.</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fontScale="90000"/>
          </a:bodyPr>
          <a:lstStyle/>
          <a:p>
            <a:pPr algn="l"/>
            <a:r>
              <a:rPr lang="en-US" dirty="0" smtClean="0"/>
              <a:t>           Algebraic Equations</a:t>
            </a:r>
            <a:br>
              <a:rPr lang="en-US" dirty="0" smtClean="0"/>
            </a:br>
            <a:r>
              <a:rPr lang="en-US" dirty="0" smtClean="0"/>
              <a:t> </a:t>
            </a:r>
            <a:br>
              <a:rPr lang="en-US" dirty="0" smtClean="0"/>
            </a:br>
            <a:r>
              <a:rPr lang="en-US" dirty="0" smtClean="0"/>
              <a:t>	Mark told John "If you give me half your money I will have Rs.75.  John said, "if you give me one third of your money, I will have Rs.75/-  How much money did John have ?</a:t>
            </a:r>
            <a:br>
              <a:rPr lang="en-US" dirty="0" smtClean="0"/>
            </a:br>
            <a:r>
              <a:rPr lang="en-US" dirty="0" smtClean="0"/>
              <a:t/>
            </a:r>
            <a:br>
              <a:rPr lang="en-US" dirty="0" smtClean="0"/>
            </a:br>
            <a:r>
              <a:rPr lang="en-US" dirty="0" smtClean="0"/>
              <a:t> a. 45    b. 60   c. 48   d. 37.5</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dirty="0" smtClean="0"/>
              <a:t>   Answer : (b)</a:t>
            </a:r>
          </a:p>
          <a:p>
            <a:endParaRPr lang="en-US" dirty="0" smtClean="0"/>
          </a:p>
          <a:p>
            <a:pPr>
              <a:buNone/>
            </a:pPr>
            <a:r>
              <a:rPr lang="en-US" dirty="0" smtClean="0"/>
              <a:t>  		 Let the money with Mark and John are M and J respectively.</a:t>
            </a:r>
            <a:br>
              <a:rPr lang="en-US" dirty="0" smtClean="0"/>
            </a:br>
            <a:r>
              <a:rPr lang="en-US" dirty="0" smtClean="0"/>
              <a:t>Now M + J/2 = 75   &amp; M/3 + J = 75</a:t>
            </a:r>
            <a:br>
              <a:rPr lang="en-US" dirty="0" smtClean="0"/>
            </a:br>
            <a:r>
              <a:rPr lang="en-US" dirty="0" smtClean="0"/>
              <a:t>Solving we get M = 45, and J = 60.</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l"/>
            <a:r>
              <a:rPr lang="en-US" sz="3200" dirty="0" smtClean="0"/>
              <a:t>	The difference between a two digit number and the number obtained by interchanging the positions of its digits is 36. What is the difference between the two digits of that number? </a:t>
            </a:r>
            <a:br>
              <a:rPr lang="en-US" sz="3200" dirty="0" smtClean="0"/>
            </a:br>
            <a:r>
              <a:rPr lang="en-US" sz="3200" dirty="0" smtClean="0"/>
              <a:t/>
            </a:r>
            <a:br>
              <a:rPr lang="en-US" sz="3200" dirty="0" smtClean="0"/>
            </a:br>
            <a:r>
              <a:rPr lang="en-US" sz="3200" dirty="0" smtClean="0"/>
              <a:t>  A.3  B.4  C.9 </a:t>
            </a:r>
            <a:r>
              <a:rPr lang="en-US" sz="3200" dirty="0" err="1" smtClean="0"/>
              <a:t>D.Cannot</a:t>
            </a:r>
            <a:r>
              <a:rPr lang="en-US" sz="3200" dirty="0" smtClean="0"/>
              <a:t> be determined  </a:t>
            </a:r>
            <a:br>
              <a:rPr lang="en-US" sz="3200" dirty="0" smtClean="0"/>
            </a:br>
            <a:r>
              <a:rPr lang="en-US" sz="3200" dirty="0" smtClean="0"/>
              <a:t>  E. None of these</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609600"/>
            <a:ext cx="8229600" cy="5699760"/>
          </a:xfrm>
        </p:spPr>
        <p:txBody>
          <a:bodyPr/>
          <a:lstStyle/>
          <a:p>
            <a:pPr>
              <a:buNone/>
            </a:pPr>
            <a:endParaRPr lang="en-US" b="1" dirty="0" smtClean="0"/>
          </a:p>
          <a:p>
            <a:pPr>
              <a:buNone/>
            </a:pPr>
            <a:r>
              <a:rPr lang="en-US" b="1" dirty="0" smtClean="0"/>
              <a:t>    </a:t>
            </a:r>
          </a:p>
          <a:p>
            <a:pPr>
              <a:buNone/>
            </a:pPr>
            <a:r>
              <a:rPr lang="en-US" b="1" dirty="0" smtClean="0"/>
              <a:t>	Answer:</a:t>
            </a:r>
            <a:r>
              <a:rPr lang="en-US" dirty="0" smtClean="0"/>
              <a:t> (</a:t>
            </a:r>
            <a:r>
              <a:rPr lang="en-US" b="1" dirty="0" smtClean="0"/>
              <a:t>B)</a:t>
            </a:r>
          </a:p>
          <a:p>
            <a:pPr>
              <a:buNone/>
            </a:pPr>
            <a:endParaRPr lang="en-US" dirty="0" smtClean="0"/>
          </a:p>
          <a:p>
            <a:pPr>
              <a:buNone/>
            </a:pPr>
            <a:r>
              <a:rPr lang="en-US" dirty="0" smtClean="0"/>
              <a:t>	</a:t>
            </a:r>
            <a:r>
              <a:rPr lang="en-US" b="1" dirty="0" smtClean="0"/>
              <a:t>Let the ten's digit be </a:t>
            </a:r>
            <a:r>
              <a:rPr lang="en-US" b="1" i="1" dirty="0" smtClean="0"/>
              <a:t>x</a:t>
            </a:r>
            <a:r>
              <a:rPr lang="en-US" b="1" dirty="0" smtClean="0"/>
              <a:t> and unit's digit be </a:t>
            </a:r>
            <a:r>
              <a:rPr lang="en-US" b="1" i="1" dirty="0" smtClean="0"/>
              <a:t>y</a:t>
            </a:r>
            <a:r>
              <a:rPr lang="en-US" b="1" dirty="0" smtClean="0"/>
              <a:t>.</a:t>
            </a:r>
          </a:p>
          <a:p>
            <a:pPr>
              <a:buNone/>
            </a:pPr>
            <a:r>
              <a:rPr lang="en-US" b="1" dirty="0" smtClean="0"/>
              <a:t>	Then, (10</a:t>
            </a:r>
            <a:r>
              <a:rPr lang="en-US" b="1" i="1" dirty="0" smtClean="0"/>
              <a:t>x</a:t>
            </a:r>
            <a:r>
              <a:rPr lang="en-US" b="1" dirty="0" smtClean="0"/>
              <a:t> + </a:t>
            </a:r>
            <a:r>
              <a:rPr lang="en-US" b="1" i="1" dirty="0" smtClean="0"/>
              <a:t>y</a:t>
            </a:r>
            <a:r>
              <a:rPr lang="en-US" b="1" dirty="0" smtClean="0"/>
              <a:t>) - (10</a:t>
            </a:r>
            <a:r>
              <a:rPr lang="en-US" b="1" i="1" dirty="0" smtClean="0"/>
              <a:t>y</a:t>
            </a:r>
            <a:r>
              <a:rPr lang="en-US" b="1" dirty="0" smtClean="0"/>
              <a:t> + </a:t>
            </a:r>
            <a:r>
              <a:rPr lang="en-US" b="1" i="1" dirty="0" smtClean="0"/>
              <a:t>x</a:t>
            </a:r>
            <a:r>
              <a:rPr lang="en-US" b="1" dirty="0" smtClean="0"/>
              <a:t>) = 36</a:t>
            </a:r>
          </a:p>
          <a:p>
            <a:pPr>
              <a:buNone/>
            </a:pPr>
            <a:r>
              <a:rPr lang="en-US" b="1" dirty="0" smtClean="0"/>
              <a:t>	9(</a:t>
            </a:r>
            <a:r>
              <a:rPr lang="en-US" b="1" i="1" dirty="0" smtClean="0"/>
              <a:t>x</a:t>
            </a:r>
            <a:r>
              <a:rPr lang="en-US" b="1" dirty="0" smtClean="0"/>
              <a:t> - </a:t>
            </a:r>
            <a:r>
              <a:rPr lang="en-US" b="1" i="1" dirty="0" smtClean="0"/>
              <a:t>y</a:t>
            </a:r>
            <a:r>
              <a:rPr lang="en-US" b="1" dirty="0" smtClean="0"/>
              <a:t>) = 36</a:t>
            </a:r>
          </a:p>
          <a:p>
            <a:pPr>
              <a:buNone/>
            </a:pPr>
            <a:r>
              <a:rPr lang="en-US" b="1" i="1" dirty="0" smtClean="0"/>
              <a:t>     x</a:t>
            </a:r>
            <a:r>
              <a:rPr lang="en-US" b="1" dirty="0" smtClean="0"/>
              <a:t> - </a:t>
            </a:r>
            <a:r>
              <a:rPr lang="en-US" b="1" i="1" dirty="0" smtClean="0"/>
              <a:t>y</a:t>
            </a:r>
            <a:r>
              <a:rPr lang="en-US" b="1" dirty="0" smtClean="0"/>
              <a:t> = 4.</a:t>
            </a:r>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lgn="l"/>
            <a:r>
              <a:rPr lang="en-US" dirty="0" smtClean="0"/>
              <a:t>	</a:t>
            </a:r>
            <a:r>
              <a:rPr lang="en-US" sz="3600" dirty="0" smtClean="0"/>
              <a:t>A man spent 5/16 of his age plus two as student, 1/40 plus 1 as a husband, 1/4 as a good politician and 3/40 as a father. And the remaining 6 years as a good grand father. Then the living days of the man is:</a:t>
            </a:r>
            <a:br>
              <a:rPr lang="en-US" sz="3600" dirty="0" smtClean="0"/>
            </a:br>
            <a:r>
              <a:rPr lang="en-US" sz="3600" dirty="0" smtClean="0"/>
              <a:t/>
            </a:r>
            <a:br>
              <a:rPr lang="en-US" sz="3600" dirty="0" smtClean="0"/>
            </a:br>
            <a:r>
              <a:rPr lang="en-US" sz="3600" dirty="0" smtClean="0"/>
              <a:t>a) 72 b) 89 c) 80 d) 69</a:t>
            </a:r>
            <a:br>
              <a:rPr lang="en-US" sz="3600" dirty="0" smtClean="0"/>
            </a:b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156960"/>
          </a:xfrm>
        </p:spPr>
        <p:txBody>
          <a:bodyPr>
            <a:normAutofit fontScale="92500" lnSpcReduction="10000"/>
          </a:bodyPr>
          <a:lstStyle/>
          <a:p>
            <a:pPr>
              <a:buNone/>
            </a:pPr>
            <a:r>
              <a:rPr lang="en-US" dirty="0" smtClean="0"/>
              <a:t>	Answer : (c)</a:t>
            </a:r>
            <a:br>
              <a:rPr lang="en-US" dirty="0" smtClean="0"/>
            </a:br>
            <a:r>
              <a:rPr lang="en-US" dirty="0" smtClean="0"/>
              <a:t> Lets say his age is X.</a:t>
            </a:r>
          </a:p>
          <a:p>
            <a:pPr>
              <a:buNone/>
            </a:pPr>
            <a:r>
              <a:rPr lang="en-US" dirty="0" smtClean="0"/>
              <a:t>	So years spent as student = 5X / 16 + 2,</a:t>
            </a:r>
            <a:br>
              <a:rPr lang="en-US" dirty="0" smtClean="0"/>
            </a:br>
            <a:r>
              <a:rPr lang="en-US" dirty="0" smtClean="0"/>
              <a:t>as Husband = X/4 + 1,</a:t>
            </a:r>
            <a:br>
              <a:rPr lang="en-US" dirty="0" smtClean="0"/>
            </a:br>
            <a:r>
              <a:rPr lang="en-US" dirty="0" smtClean="0"/>
              <a:t>as Politician = X/4,</a:t>
            </a:r>
            <a:br>
              <a:rPr lang="en-US" dirty="0" smtClean="0"/>
            </a:br>
            <a:r>
              <a:rPr lang="en-US" dirty="0" smtClean="0"/>
              <a:t>and as Father = 3X/40.</a:t>
            </a:r>
          </a:p>
          <a:p>
            <a:pPr>
              <a:buNone/>
            </a:pPr>
            <a:r>
              <a:rPr lang="en-US" dirty="0" smtClean="0"/>
              <a:t>	Remaining 6 years (as grandfather) = X - { 5X/16 + 2 + X/4 + 1 + X/4 + 3X/40}</a:t>
            </a:r>
            <a:br>
              <a:rPr lang="en-US" dirty="0" smtClean="0"/>
            </a:br>
            <a:r>
              <a:rPr lang="en-US" dirty="0" smtClean="0"/>
              <a:t>i.e., 6 = X - { 5X / 16 + 2 + X / 4 + 1 + X / 4 + 3X / 40}</a:t>
            </a:r>
            <a:br>
              <a:rPr lang="en-US" dirty="0" smtClean="0"/>
            </a:br>
            <a:r>
              <a:rPr lang="en-US" dirty="0" smtClean="0"/>
              <a:t>6 = X - [13X / 16 + 3 + 3X / 40]</a:t>
            </a:r>
            <a:br>
              <a:rPr lang="en-US" dirty="0" smtClean="0"/>
            </a:br>
            <a:r>
              <a:rPr lang="en-US" dirty="0" smtClean="0"/>
              <a:t>6 = X - [71X / 80 + 3]</a:t>
            </a:r>
            <a:br>
              <a:rPr lang="en-US" dirty="0" smtClean="0"/>
            </a:br>
            <a:r>
              <a:rPr lang="en-US" dirty="0" smtClean="0"/>
              <a:t>9X/80 = 9</a:t>
            </a:r>
            <a:br>
              <a:rPr lang="en-US" dirty="0" smtClean="0"/>
            </a:br>
            <a:r>
              <a:rPr lang="en-US" dirty="0" smtClean="0"/>
              <a:t>X = 80.</a:t>
            </a:r>
            <a:br>
              <a:rPr lang="en-US" dirty="0" smtClean="0"/>
            </a:br>
            <a:r>
              <a:rPr lang="en-US" dirty="0" smtClean="0"/>
              <a:t>Hence the age of the man is 80 years.</a:t>
            </a:r>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l"/>
            <a:r>
              <a:rPr lang="en-US" dirty="0" smtClean="0"/>
              <a:t>		   Depreciation</a:t>
            </a:r>
            <a:br>
              <a:rPr lang="en-US" dirty="0" smtClean="0"/>
            </a:br>
            <a:r>
              <a:rPr lang="en-US" dirty="0" smtClean="0"/>
              <a:t>          </a:t>
            </a:r>
            <a:r>
              <a:rPr lang="en-US" sz="3100" dirty="0" smtClean="0"/>
              <a:t>The value of a scooter depreciates in such a way that its value of the end of each year is 3/4 of its value of the beginning of the same year.  If the initial value of the scooter is Rs.40,000, what is the value at the end of 3 years ?</a:t>
            </a:r>
            <a:br>
              <a:rPr lang="en-US" sz="3100" dirty="0" smtClean="0"/>
            </a:br>
            <a:r>
              <a:rPr lang="en-US" sz="3100" dirty="0" smtClean="0"/>
              <a:t>a. Rs.13435 b. Rs.23125</a:t>
            </a:r>
            <a:br>
              <a:rPr lang="en-US" sz="3100" dirty="0" smtClean="0"/>
            </a:br>
            <a:r>
              <a:rPr lang="en-US" sz="3100" dirty="0" smtClean="0"/>
              <a:t>c. Rs.19000 d. Rs.16875</a:t>
            </a:r>
            <a:endParaRPr lang="en-US" sz="3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     </a:t>
            </a:r>
            <a:r>
              <a:rPr lang="en-US" b="1" dirty="0" err="1" smtClean="0"/>
              <a:t>Ans</a:t>
            </a:r>
            <a:r>
              <a:rPr lang="en-US" b="1" dirty="0" smtClean="0"/>
              <a:t>: D</a:t>
            </a:r>
            <a:br>
              <a:rPr lang="en-US" b="1" dirty="0" smtClean="0"/>
            </a:br>
            <a:r>
              <a:rPr lang="en-US" b="1" dirty="0" smtClean="0"/>
              <a:t> 40,000  x (3/4)^3=16875</a:t>
            </a:r>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fontScale="90000"/>
          </a:bodyPr>
          <a:lstStyle/>
          <a:p>
            <a:pPr algn="l"/>
            <a:r>
              <a:rPr lang="en-US" dirty="0" smtClean="0"/>
              <a:t>			</a:t>
            </a:r>
            <a:br>
              <a:rPr lang="en-US" dirty="0" smtClean="0"/>
            </a:br>
            <a:r>
              <a:rPr lang="en-US" dirty="0" smtClean="0"/>
              <a:t>		   Logarithms</a:t>
            </a:r>
            <a:br>
              <a:rPr lang="en-US" dirty="0" smtClean="0"/>
            </a:br>
            <a:r>
              <a:rPr lang="en-US" dirty="0" smtClean="0"/>
              <a:t/>
            </a:r>
            <a:br>
              <a:rPr lang="en-US" dirty="0" smtClean="0"/>
            </a:br>
            <a:r>
              <a:rPr lang="en-US" dirty="0" smtClean="0"/>
              <a:t>	     Which of the following statements is not correct?</a:t>
            </a:r>
            <a:br>
              <a:rPr lang="en-US" dirty="0" smtClean="0"/>
            </a:br>
            <a:r>
              <a:rPr lang="en-US" dirty="0" smtClean="0"/>
              <a:t/>
            </a:r>
            <a:br>
              <a:rPr lang="en-US" dirty="0" smtClean="0"/>
            </a:br>
            <a:r>
              <a:rPr lang="en-US" dirty="0" smtClean="0"/>
              <a:t>	A. log</a:t>
            </a:r>
            <a:r>
              <a:rPr lang="en-US" baseline="-25000" dirty="0" smtClean="0"/>
              <a:t>10</a:t>
            </a:r>
            <a:r>
              <a:rPr lang="en-US" dirty="0" smtClean="0"/>
              <a:t> 10 = 1</a:t>
            </a:r>
            <a:br>
              <a:rPr lang="en-US" dirty="0" smtClean="0"/>
            </a:br>
            <a:r>
              <a:rPr lang="en-US" dirty="0" smtClean="0"/>
              <a:t>	B. log (2 + 3) = log (2 x 3)</a:t>
            </a:r>
            <a:br>
              <a:rPr lang="en-US" dirty="0" smtClean="0"/>
            </a:br>
            <a:r>
              <a:rPr lang="en-US" dirty="0" smtClean="0"/>
              <a:t>	C. log</a:t>
            </a:r>
            <a:r>
              <a:rPr lang="en-US" baseline="-25000" dirty="0" smtClean="0"/>
              <a:t>10</a:t>
            </a:r>
            <a:r>
              <a:rPr lang="en-US" dirty="0" smtClean="0"/>
              <a:t> 1 = 0</a:t>
            </a:r>
            <a:br>
              <a:rPr lang="en-US" dirty="0" smtClean="0"/>
            </a:br>
            <a:r>
              <a:rPr lang="en-US" dirty="0" smtClean="0"/>
              <a:t>	D. log (1 + 2 + 3) =</a:t>
            </a:r>
            <a:br>
              <a:rPr lang="en-US" dirty="0" smtClean="0"/>
            </a:br>
            <a:r>
              <a:rPr lang="en-US" dirty="0" smtClean="0"/>
              <a:t>			 log 1 + log 2 + log 3</a:t>
            </a:r>
            <a:br>
              <a:rPr lang="en-US" dirty="0" smtClean="0"/>
            </a:br>
            <a:r>
              <a:rPr lang="en-US" dirty="0" smtClean="0"/>
              <a:t> </a:t>
            </a:r>
            <a:br>
              <a:rPr lang="en-US" dirty="0" smtClean="0"/>
            </a:b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a:bodyPr>
          <a:lstStyle/>
          <a:p>
            <a:pPr>
              <a:buNone/>
            </a:pPr>
            <a:endParaRPr lang="en-US" sz="3200" dirty="0" smtClean="0"/>
          </a:p>
          <a:p>
            <a:pPr>
              <a:buNone/>
            </a:pPr>
            <a:r>
              <a:rPr lang="en-US" sz="3200" dirty="0" smtClean="0"/>
              <a:t>Answer : (b)</a:t>
            </a:r>
          </a:p>
          <a:p>
            <a:pPr>
              <a:buNone/>
            </a:pPr>
            <a:r>
              <a:rPr lang="en-US" sz="3200" dirty="0" smtClean="0"/>
              <a:t>(a) Since </a:t>
            </a:r>
            <a:r>
              <a:rPr lang="en-US" sz="3200" dirty="0" err="1" smtClean="0"/>
              <a:t>log</a:t>
            </a:r>
            <a:r>
              <a:rPr lang="en-US" sz="3200" i="1" baseline="-25000" dirty="0" err="1" smtClean="0"/>
              <a:t>a</a:t>
            </a:r>
            <a:r>
              <a:rPr lang="en-US" sz="3200" dirty="0" smtClean="0"/>
              <a:t> </a:t>
            </a:r>
            <a:r>
              <a:rPr lang="en-US" sz="3200" i="1" dirty="0" smtClean="0"/>
              <a:t>a</a:t>
            </a:r>
            <a:r>
              <a:rPr lang="en-US" sz="3200" dirty="0" smtClean="0"/>
              <a:t> = 1, so log</a:t>
            </a:r>
            <a:r>
              <a:rPr lang="en-US" sz="3200" baseline="-25000" dirty="0" smtClean="0"/>
              <a:t>10</a:t>
            </a:r>
            <a:r>
              <a:rPr lang="en-US" sz="3200" dirty="0" smtClean="0"/>
              <a:t> 10 = 1.</a:t>
            </a:r>
          </a:p>
          <a:p>
            <a:pPr>
              <a:buNone/>
            </a:pPr>
            <a:r>
              <a:rPr lang="en-US" sz="3200" dirty="0" smtClean="0"/>
              <a:t>(b) log (2 + 3) = log 5 and log (2 x 3) = log 6 = log 2 + log 3</a:t>
            </a:r>
          </a:p>
          <a:p>
            <a:pPr>
              <a:buNone/>
            </a:pPr>
            <a:r>
              <a:rPr lang="en-US" sz="3200" dirty="0" smtClean="0"/>
              <a:t>      Hence log (2 + 3)≠ log (2 x 3)</a:t>
            </a:r>
          </a:p>
          <a:p>
            <a:pPr>
              <a:buNone/>
            </a:pPr>
            <a:r>
              <a:rPr lang="en-US" sz="3200" dirty="0" smtClean="0"/>
              <a:t>(c) Since </a:t>
            </a:r>
            <a:r>
              <a:rPr lang="en-US" sz="3200" dirty="0" err="1" smtClean="0"/>
              <a:t>log</a:t>
            </a:r>
            <a:r>
              <a:rPr lang="en-US" sz="3200" i="1" baseline="-25000" dirty="0" err="1" smtClean="0"/>
              <a:t>a</a:t>
            </a:r>
            <a:r>
              <a:rPr lang="en-US" sz="3200" dirty="0" smtClean="0"/>
              <a:t> 1 = 0, so log</a:t>
            </a:r>
            <a:r>
              <a:rPr lang="en-US" sz="3200" baseline="-25000" dirty="0" smtClean="0"/>
              <a:t>10</a:t>
            </a:r>
            <a:r>
              <a:rPr lang="en-US" sz="3200" dirty="0" smtClean="0"/>
              <a:t> 1 = 0.</a:t>
            </a:r>
          </a:p>
          <a:p>
            <a:pPr>
              <a:buNone/>
            </a:pPr>
            <a:r>
              <a:rPr lang="en-US" sz="3200" dirty="0" smtClean="0"/>
              <a:t>(d) log (1 + 2 + 3) = log 6 = log (1 x 2 x 3) = log 1 + log 2 + log 3.</a:t>
            </a:r>
          </a:p>
          <a:p>
            <a:pPr>
              <a:buNone/>
            </a:pPr>
            <a:r>
              <a:rPr lang="en-US" sz="3200" dirty="0" smtClean="0"/>
              <a:t>So, (b) is incorrect.</a:t>
            </a:r>
          </a:p>
          <a:p>
            <a:pPr>
              <a:buNone/>
            </a:pPr>
            <a:endParaRPr lang="en-US" sz="32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r>
              <a:rPr lang="en-US" dirty="0" smtClean="0"/>
              <a:t>The value of</a:t>
            </a:r>
            <a:br>
              <a:rPr lang="en-US" dirty="0" smtClean="0"/>
            </a:br>
            <a:r>
              <a:rPr lang="en-US" dirty="0" smtClean="0"/>
              <a:t>          1    +     1   +      1    is:</a:t>
            </a:r>
            <a:br>
              <a:rPr lang="en-US" dirty="0" smtClean="0"/>
            </a:br>
            <a:r>
              <a:rPr lang="en-US" dirty="0" smtClean="0"/>
              <a:t>log</a:t>
            </a:r>
            <a:r>
              <a:rPr lang="en-US" baseline="-25000" dirty="0" smtClean="0"/>
              <a:t>3</a:t>
            </a:r>
            <a:r>
              <a:rPr lang="en-US" dirty="0" smtClean="0"/>
              <a:t>60    log</a:t>
            </a:r>
            <a:r>
              <a:rPr lang="en-US" baseline="-25000" dirty="0" smtClean="0"/>
              <a:t>4</a:t>
            </a:r>
            <a:r>
              <a:rPr lang="en-US" dirty="0" smtClean="0"/>
              <a:t>60   log</a:t>
            </a:r>
            <a:r>
              <a:rPr lang="en-US" baseline="-25000" dirty="0" smtClean="0"/>
              <a:t>5</a:t>
            </a:r>
            <a:r>
              <a:rPr lang="en-US" dirty="0" smtClean="0"/>
              <a:t>60</a:t>
            </a:r>
            <a:br>
              <a:rPr lang="en-US" dirty="0" smtClean="0"/>
            </a:br>
            <a:r>
              <a:rPr lang="en-US" dirty="0" smtClean="0"/>
              <a:t/>
            </a:r>
            <a:br>
              <a:rPr lang="en-US" dirty="0" smtClean="0"/>
            </a:br>
            <a:r>
              <a:rPr lang="en-US" dirty="0" smtClean="0"/>
              <a:t>A.0  B.1 C.5  D.60</a:t>
            </a:r>
            <a:br>
              <a:rPr lang="en-US" dirty="0" smtClean="0"/>
            </a:br>
            <a:r>
              <a:rPr lang="en-US" dirty="0" smtClean="0"/>
              <a:t> </a:t>
            </a:r>
            <a:br>
              <a:rPr lang="en-US" dirty="0" smtClean="0"/>
            </a:br>
            <a:endParaRPr lang="en-US" dirty="0"/>
          </a:p>
        </p:txBody>
      </p:sp>
      <p:cxnSp>
        <p:nvCxnSpPr>
          <p:cNvPr id="5" name="Straight Connector 4"/>
          <p:cNvCxnSpPr/>
          <p:nvPr/>
        </p:nvCxnSpPr>
        <p:spPr>
          <a:xfrm>
            <a:off x="1295400" y="2438400"/>
            <a:ext cx="2133600"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p:cNvCxnSpPr/>
          <p:nvPr/>
        </p:nvCxnSpPr>
        <p:spPr>
          <a:xfrm>
            <a:off x="3962400" y="2438400"/>
            <a:ext cx="1447800"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p:cNvCxnSpPr/>
          <p:nvPr/>
        </p:nvCxnSpPr>
        <p:spPr>
          <a:xfrm>
            <a:off x="6172200" y="2438400"/>
            <a:ext cx="1524000" cy="1588"/>
          </a:xfrm>
          <a:prstGeom prst="line">
            <a:avLst/>
          </a:prstGeom>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762000"/>
            <a:ext cx="8229600" cy="5547360"/>
          </a:xfrm>
        </p:spPr>
        <p:txBody>
          <a:bodyPr/>
          <a:lstStyle/>
          <a:p>
            <a:pPr>
              <a:buNone/>
            </a:pPr>
            <a:endParaRPr lang="en-US" dirty="0" smtClean="0"/>
          </a:p>
          <a:p>
            <a:pPr>
              <a:buNone/>
            </a:pPr>
            <a:endParaRPr lang="en-US" dirty="0" smtClean="0"/>
          </a:p>
          <a:p>
            <a:pPr>
              <a:buNone/>
            </a:pPr>
            <a:r>
              <a:rPr lang="en-US" dirty="0" smtClean="0"/>
              <a:t> Answer: (B)</a:t>
            </a:r>
          </a:p>
          <a:p>
            <a:pPr>
              <a:buNone/>
            </a:pPr>
            <a:r>
              <a:rPr lang="en-US" dirty="0" smtClean="0"/>
              <a:t> 	Using logarithm base switch rule</a:t>
            </a:r>
          </a:p>
          <a:p>
            <a:pPr>
              <a:buNone/>
            </a:pPr>
            <a:r>
              <a:rPr lang="en-US" dirty="0" smtClean="0"/>
              <a:t> 	</a:t>
            </a:r>
            <a:r>
              <a:rPr lang="en-US" dirty="0" err="1" smtClean="0"/>
              <a:t>log</a:t>
            </a:r>
            <a:r>
              <a:rPr lang="en-US" i="1" baseline="-25000" dirty="0" err="1" smtClean="0"/>
              <a:t>b</a:t>
            </a:r>
            <a:r>
              <a:rPr lang="en-US" dirty="0" smtClean="0"/>
              <a:t>(</a:t>
            </a:r>
            <a:r>
              <a:rPr lang="en-US" i="1" dirty="0" smtClean="0"/>
              <a:t>c</a:t>
            </a:r>
            <a:r>
              <a:rPr lang="en-US" dirty="0" smtClean="0"/>
              <a:t>) = 1 / </a:t>
            </a:r>
            <a:r>
              <a:rPr lang="en-US" dirty="0" err="1" smtClean="0"/>
              <a:t>log</a:t>
            </a:r>
            <a:r>
              <a:rPr lang="en-US" i="1" baseline="-25000" dirty="0" err="1" smtClean="0"/>
              <a:t>c</a:t>
            </a:r>
            <a:r>
              <a:rPr lang="en-US" dirty="0" smtClean="0"/>
              <a:t>(</a:t>
            </a:r>
            <a:r>
              <a:rPr lang="en-US" i="1" dirty="0" smtClean="0"/>
              <a:t>b</a:t>
            </a:r>
            <a:r>
              <a:rPr lang="en-US" dirty="0" smtClean="0"/>
              <a:t>)</a:t>
            </a:r>
          </a:p>
          <a:p>
            <a:pPr>
              <a:buNone/>
            </a:pPr>
            <a:r>
              <a:rPr lang="en-US" dirty="0" smtClean="0"/>
              <a:t/>
            </a:r>
            <a:br>
              <a:rPr lang="en-US" dirty="0" smtClean="0"/>
            </a:br>
            <a:r>
              <a:rPr lang="en-US" dirty="0" smtClean="0"/>
              <a:t>Given expression</a:t>
            </a:r>
            <a:br>
              <a:rPr lang="en-US" dirty="0" smtClean="0"/>
            </a:br>
            <a:r>
              <a:rPr lang="en-US" dirty="0" smtClean="0"/>
              <a:t>= log</a:t>
            </a:r>
            <a:r>
              <a:rPr lang="en-US" baseline="-25000" dirty="0" smtClean="0"/>
              <a:t>60</a:t>
            </a:r>
            <a:r>
              <a:rPr lang="en-US" dirty="0" smtClean="0"/>
              <a:t> 3 + log</a:t>
            </a:r>
            <a:r>
              <a:rPr lang="en-US" baseline="-25000" dirty="0" smtClean="0"/>
              <a:t>60</a:t>
            </a:r>
            <a:r>
              <a:rPr lang="en-US" dirty="0" smtClean="0"/>
              <a:t> 4 + log</a:t>
            </a:r>
            <a:r>
              <a:rPr lang="en-US" baseline="-25000" dirty="0" smtClean="0"/>
              <a:t>60</a:t>
            </a:r>
            <a:r>
              <a:rPr lang="en-US" dirty="0" smtClean="0"/>
              <a:t> 5</a:t>
            </a:r>
            <a:br>
              <a:rPr lang="en-US" dirty="0" smtClean="0"/>
            </a:br>
            <a:r>
              <a:rPr lang="en-US" dirty="0" smtClean="0"/>
              <a:t>= log</a:t>
            </a:r>
            <a:r>
              <a:rPr lang="en-US" baseline="-25000" dirty="0" smtClean="0"/>
              <a:t>60</a:t>
            </a:r>
            <a:r>
              <a:rPr lang="en-US" dirty="0" smtClean="0"/>
              <a:t> (3 x 4 x 5)</a:t>
            </a:r>
            <a:br>
              <a:rPr lang="en-US" dirty="0" smtClean="0"/>
            </a:br>
            <a:r>
              <a:rPr lang="en-US" dirty="0" smtClean="0"/>
              <a:t>= log</a:t>
            </a:r>
            <a:r>
              <a:rPr lang="en-US" baseline="-25000" dirty="0" smtClean="0"/>
              <a:t>60</a:t>
            </a:r>
            <a:r>
              <a:rPr lang="en-US" dirty="0" smtClean="0"/>
              <a:t> 60</a:t>
            </a:r>
            <a:br>
              <a:rPr lang="en-US" dirty="0" smtClean="0"/>
            </a:br>
            <a:r>
              <a:rPr lang="en-US" dirty="0" smtClean="0"/>
              <a:t>= 1</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fontScale="90000"/>
          </a:bodyPr>
          <a:lstStyle/>
          <a:p>
            <a:pPr algn="l"/>
            <a:r>
              <a:rPr lang="en-US" sz="3600" dirty="0" smtClean="0"/>
              <a:t>	To be specific, the logarithm of a number x to a base b is just the exponent you put onto b to make the result equal x. For instance, since 5² = 25, we know that 2 (the power) is the logarithm of 25 to base 5. Symbolically, log5(25) = 2.</a:t>
            </a:r>
            <a:br>
              <a:rPr lang="en-US" sz="3600" dirty="0" smtClean="0"/>
            </a:br>
            <a:r>
              <a:rPr lang="en-US" sz="3600" dirty="0" smtClean="0"/>
              <a:t>If  log 27 = 1.431, then the value of log 9 is: </a:t>
            </a:r>
            <a:br>
              <a:rPr lang="en-US" sz="3600" dirty="0" smtClean="0"/>
            </a:br>
            <a:r>
              <a:rPr lang="en-US" sz="3600" dirty="0" smtClean="0"/>
              <a:t/>
            </a:r>
            <a:br>
              <a:rPr lang="en-US" sz="3600" dirty="0" smtClean="0"/>
            </a:br>
            <a:r>
              <a:rPr lang="en-US" sz="3600" dirty="0" smtClean="0"/>
              <a:t>A.0.934	B.0.945  C.0.954	D.0.958</a:t>
            </a:r>
            <a:r>
              <a:rPr lang="en-US" dirty="0" smtClean="0"/>
              <a:t/>
            </a:r>
            <a:br>
              <a:rPr lang="en-US" dirty="0" smtClean="0"/>
            </a:b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da-DK" dirty="0" smtClean="0"/>
              <a:t>Answer: (C)</a:t>
            </a:r>
          </a:p>
          <a:p>
            <a:pPr>
              <a:buNone/>
            </a:pPr>
            <a:r>
              <a:rPr lang="da-DK" dirty="0" smtClean="0"/>
              <a:t> log 27 = 1.431</a:t>
            </a:r>
          </a:p>
          <a:p>
            <a:pPr>
              <a:buNone/>
            </a:pPr>
            <a:r>
              <a:rPr lang="da-DK" dirty="0" smtClean="0"/>
              <a:t> log (3^3 ) = 1.431</a:t>
            </a:r>
          </a:p>
          <a:p>
            <a:pPr>
              <a:buNone/>
            </a:pPr>
            <a:r>
              <a:rPr lang="da-DK" dirty="0" smtClean="0"/>
              <a:t> 3 log 3 = 1.431</a:t>
            </a:r>
          </a:p>
          <a:p>
            <a:pPr>
              <a:buNone/>
            </a:pPr>
            <a:r>
              <a:rPr lang="da-DK" dirty="0" smtClean="0"/>
              <a:t> log 3 = 1.431 / 3 =  0.477</a:t>
            </a:r>
          </a:p>
          <a:p>
            <a:pPr>
              <a:buNone/>
            </a:pPr>
            <a:r>
              <a:rPr lang="da-DK" dirty="0" smtClean="0"/>
              <a:t> log 9 = log(3^2 ) = 2 log 3 = (2 x 0.477) = 0.954.</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fontScale="90000"/>
          </a:bodyPr>
          <a:lstStyle/>
          <a:p>
            <a:pPr algn="l"/>
            <a:r>
              <a:rPr lang="en-US" dirty="0" smtClean="0"/>
              <a:t>			Averages</a:t>
            </a:r>
            <a:br>
              <a:rPr lang="en-US" dirty="0" smtClean="0"/>
            </a:br>
            <a:r>
              <a:rPr lang="en-US" dirty="0" smtClean="0"/>
              <a:t> 	In the first 10 </a:t>
            </a:r>
            <a:r>
              <a:rPr lang="en-US" dirty="0" err="1" smtClean="0"/>
              <a:t>overs</a:t>
            </a:r>
            <a:r>
              <a:rPr lang="en-US" dirty="0" smtClean="0"/>
              <a:t> of a cricket game, the run rate was only 3.2. What should be the run rate in the remaining 40 </a:t>
            </a:r>
            <a:r>
              <a:rPr lang="en-US" dirty="0" err="1" smtClean="0"/>
              <a:t>overs</a:t>
            </a:r>
            <a:r>
              <a:rPr lang="en-US" dirty="0" smtClean="0"/>
              <a:t> to reach the target of 282 runs? </a:t>
            </a:r>
            <a:br>
              <a:rPr lang="en-US" dirty="0" smtClean="0"/>
            </a:br>
            <a:r>
              <a:rPr lang="en-US" dirty="0" smtClean="0"/>
              <a:t>	A. 6.25</a:t>
            </a:r>
            <a:br>
              <a:rPr lang="en-US" dirty="0" smtClean="0"/>
            </a:br>
            <a:r>
              <a:rPr lang="en-US" dirty="0" smtClean="0"/>
              <a:t>	B. 6.5</a:t>
            </a:r>
            <a:br>
              <a:rPr lang="en-US" dirty="0" smtClean="0"/>
            </a:br>
            <a:r>
              <a:rPr lang="en-US" dirty="0" smtClean="0"/>
              <a:t>	C. 6.75</a:t>
            </a:r>
            <a:br>
              <a:rPr lang="en-US" dirty="0" smtClean="0"/>
            </a:br>
            <a:r>
              <a:rPr lang="en-US" dirty="0" smtClean="0"/>
              <a:t>	D. 7</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990600"/>
            <a:ext cx="8229600" cy="5318760"/>
          </a:xfrm>
        </p:spPr>
        <p:txBody>
          <a:bodyPr/>
          <a:lstStyle/>
          <a:p>
            <a:pPr>
              <a:buNone/>
            </a:pPr>
            <a:endParaRPr lang="en-US" b="1" dirty="0" smtClean="0"/>
          </a:p>
          <a:p>
            <a:pPr>
              <a:buNone/>
            </a:pPr>
            <a:r>
              <a:rPr lang="en-US" b="1" dirty="0" smtClean="0"/>
              <a:t>Answer:</a:t>
            </a:r>
            <a:r>
              <a:rPr lang="en-US" dirty="0" smtClean="0"/>
              <a:t> (a)</a:t>
            </a:r>
          </a:p>
          <a:p>
            <a:pPr>
              <a:buNone/>
            </a:pPr>
            <a:r>
              <a:rPr lang="en-US" dirty="0" smtClean="0"/>
              <a:t>Required run rate = ( 282 - (3.2 x 10) ) / 40</a:t>
            </a:r>
          </a:p>
          <a:p>
            <a:pPr>
              <a:buNone/>
            </a:pPr>
            <a:r>
              <a:rPr lang="en-US" dirty="0" smtClean="0"/>
              <a:t>				   =  250 / 40</a:t>
            </a:r>
          </a:p>
          <a:p>
            <a:pPr>
              <a:buNone/>
            </a:pPr>
            <a:r>
              <a:rPr lang="en-US" dirty="0" smtClean="0"/>
              <a:t>   				   =  6.25</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0962"/>
          </a:xfrm>
        </p:spPr>
        <p:txBody>
          <a:bodyPr>
            <a:normAutofit fontScale="90000"/>
          </a:bodyPr>
          <a:lstStyle/>
          <a:p>
            <a:pPr algn="l"/>
            <a:r>
              <a:rPr lang="en-US" sz="3600" dirty="0" smtClean="0"/>
              <a:t>   	A family consists of two grandparents, two parents and three grandchildren. The average age of the grandparents is 67 years, that of the parents is 35 years and that of the grandchildren is 6 years. What is the average age of the family?</a:t>
            </a:r>
            <a:br>
              <a:rPr lang="en-US" sz="3600" dirty="0" smtClean="0"/>
            </a:br>
            <a:r>
              <a:rPr lang="en-US" sz="3600" dirty="0" smtClean="0"/>
              <a:t/>
            </a:r>
            <a:br>
              <a:rPr lang="en-US" sz="3600" dirty="0" smtClean="0"/>
            </a:br>
            <a:r>
              <a:rPr lang="en-US" sz="3600" dirty="0" smtClean="0"/>
              <a:t>A. 28 4/7 years  B. 31 5/7 year</a:t>
            </a:r>
            <a:br>
              <a:rPr lang="en-US" sz="3600" dirty="0" smtClean="0"/>
            </a:br>
            <a:r>
              <a:rPr lang="en-US" sz="3600" dirty="0" smtClean="0"/>
              <a:t>C. 32 1/7 years  D. None of these</a:t>
            </a:r>
            <a:br>
              <a:rPr lang="en-US" sz="3600" dirty="0" smtClean="0"/>
            </a:br>
            <a:endParaRPr lang="en-US" sz="36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381000"/>
            <a:ext cx="8229600" cy="5928360"/>
          </a:xfrm>
        </p:spPr>
        <p:txBody>
          <a:bodyPr>
            <a:normAutofit/>
          </a:bodyPr>
          <a:lstStyle/>
          <a:p>
            <a:pPr>
              <a:buNone/>
            </a:pPr>
            <a:endParaRPr lang="en-US" b="1" dirty="0" smtClean="0"/>
          </a:p>
          <a:p>
            <a:pPr>
              <a:buNone/>
            </a:pPr>
            <a:r>
              <a:rPr lang="en-US" b="1" dirty="0" smtClean="0"/>
              <a:t> Answer:</a:t>
            </a:r>
            <a:r>
              <a:rPr lang="en-US" dirty="0" smtClean="0"/>
              <a:t> (b)</a:t>
            </a:r>
          </a:p>
          <a:p>
            <a:pPr>
              <a:buNone/>
            </a:pPr>
            <a:r>
              <a:rPr lang="en-US" dirty="0" smtClean="0"/>
              <a:t>Required average </a:t>
            </a:r>
          </a:p>
          <a:p>
            <a:pPr>
              <a:buNone/>
            </a:pPr>
            <a:r>
              <a:rPr lang="en-US" dirty="0" smtClean="0"/>
              <a:t>= (67 x 2 + 35 x 2 + 6 x 3 )/(2 + 2 + 3)</a:t>
            </a:r>
          </a:p>
          <a:p>
            <a:pPr>
              <a:buNone/>
            </a:pPr>
            <a:r>
              <a:rPr lang="en-US" dirty="0" smtClean="0"/>
              <a:t>= (134 + 70 + 187 )/ 7</a:t>
            </a:r>
          </a:p>
          <a:p>
            <a:pPr>
              <a:buNone/>
            </a:pPr>
            <a:r>
              <a:rPr lang="en-US" dirty="0" smtClean="0"/>
              <a:t>= 222/7</a:t>
            </a:r>
          </a:p>
          <a:p>
            <a:pPr>
              <a:buNone/>
            </a:pPr>
            <a:r>
              <a:rPr lang="en-US" dirty="0" smtClean="0"/>
              <a:t>= 31 5/7</a:t>
            </a:r>
          </a:p>
          <a:p>
            <a:pPr>
              <a:buNone/>
            </a:pP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840162"/>
          </a:xfrm>
        </p:spPr>
        <p:txBody>
          <a:bodyPr>
            <a:normAutofit fontScale="90000"/>
          </a:bodyPr>
          <a:lstStyle/>
          <a:p>
            <a:pPr algn="l"/>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 pupil's marks were wrongly entered as 83 instead of 63. Due to that the average marks for the class got increased by half (1/2). The number of pupils in the class is:</a:t>
            </a:r>
            <a:br>
              <a:rPr lang="en-US" dirty="0" smtClean="0"/>
            </a:br>
            <a:r>
              <a:rPr lang="en-US" dirty="0" smtClean="0"/>
              <a:t/>
            </a:r>
            <a:br>
              <a:rPr lang="en-US" dirty="0" smtClean="0"/>
            </a:br>
            <a:r>
              <a:rPr lang="en-US" dirty="0" smtClean="0"/>
              <a:t>A.10  B.20  C.40  D.73</a:t>
            </a:r>
            <a:br>
              <a:rPr lang="en-US" dirty="0" smtClean="0"/>
            </a:b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762000"/>
            <a:ext cx="8229600" cy="5547360"/>
          </a:xfrm>
        </p:spPr>
        <p:txBody>
          <a:bodyPr>
            <a:normAutofit/>
          </a:bodyPr>
          <a:lstStyle/>
          <a:p>
            <a:pPr>
              <a:buNone/>
            </a:pPr>
            <a:r>
              <a:rPr lang="en-US" dirty="0" smtClean="0"/>
              <a:t>Answer : (b)</a:t>
            </a:r>
          </a:p>
          <a:p>
            <a:pPr>
              <a:buNone/>
            </a:pPr>
            <a:r>
              <a:rPr lang="en-US" dirty="0" smtClean="0"/>
              <a:t>Let there be </a:t>
            </a:r>
            <a:r>
              <a:rPr lang="en-US" i="1" dirty="0" smtClean="0"/>
              <a:t>x</a:t>
            </a:r>
            <a:r>
              <a:rPr lang="en-US" dirty="0" smtClean="0"/>
              <a:t> pupils in the class.</a:t>
            </a:r>
          </a:p>
          <a:p>
            <a:pPr>
              <a:buNone/>
            </a:pPr>
            <a:r>
              <a:rPr lang="en-US" dirty="0" smtClean="0"/>
              <a:t>Total increase in marks =X/2</a:t>
            </a:r>
          </a:p>
          <a:p>
            <a:pPr>
              <a:buNone/>
            </a:pPr>
            <a:r>
              <a:rPr lang="en-US" i="1" dirty="0" smtClean="0"/>
              <a:t>X / 2</a:t>
            </a:r>
            <a:r>
              <a:rPr lang="en-US" dirty="0" smtClean="0"/>
              <a:t>= (83 - 63)    </a:t>
            </a:r>
          </a:p>
          <a:p>
            <a:pPr>
              <a:buNone/>
            </a:pPr>
            <a:r>
              <a:rPr lang="en-US" dirty="0" smtClean="0"/>
              <a:t>X /2 = 20</a:t>
            </a:r>
          </a:p>
          <a:p>
            <a:pPr>
              <a:buNone/>
            </a:pPr>
            <a:r>
              <a:rPr lang="en-US" dirty="0" smtClean="0"/>
              <a:t>     X = 40.</a:t>
            </a:r>
          </a:p>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fontScale="90000"/>
          </a:bodyPr>
          <a:lstStyle/>
          <a:p>
            <a:pPr algn="l"/>
            <a:r>
              <a:rPr lang="en-US" dirty="0" smtClean="0"/>
              <a:t> 	If the average marks of three batches of 55, 60 and 45 students respectively is 50, 55, 60, then the average marks of all the students is: </a:t>
            </a:r>
            <a:br>
              <a:rPr lang="en-US" dirty="0" smtClean="0"/>
            </a:br>
            <a:r>
              <a:rPr lang="en-US" dirty="0" smtClean="0"/>
              <a:t/>
            </a:r>
            <a:br>
              <a:rPr lang="en-US" dirty="0" smtClean="0"/>
            </a:br>
            <a:r>
              <a:rPr lang="en-US" dirty="0" smtClean="0"/>
              <a:t>A. 53.33</a:t>
            </a:r>
            <a:br>
              <a:rPr lang="en-US" dirty="0" smtClean="0"/>
            </a:br>
            <a:r>
              <a:rPr lang="en-US" dirty="0" smtClean="0"/>
              <a:t>B. 54.68</a:t>
            </a:r>
            <a:br>
              <a:rPr lang="en-US" dirty="0" smtClean="0"/>
            </a:br>
            <a:r>
              <a:rPr lang="en-US" dirty="0" smtClean="0"/>
              <a:t>C. 55</a:t>
            </a:r>
            <a:br>
              <a:rPr lang="en-US" dirty="0" smtClean="0"/>
            </a:br>
            <a:r>
              <a:rPr lang="en-US" dirty="0" smtClean="0"/>
              <a:t>D. None of these</a:t>
            </a:r>
            <a:br>
              <a:rPr lang="en-US" dirty="0" smtClean="0"/>
            </a:b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r>
              <a:rPr lang="en-US" dirty="0" smtClean="0"/>
              <a:t>	Answer: (b)</a:t>
            </a:r>
            <a:br>
              <a:rPr lang="en-US" dirty="0" smtClean="0"/>
            </a:br>
            <a:r>
              <a:rPr lang="en-US" dirty="0" smtClean="0"/>
              <a:t>Required average</a:t>
            </a:r>
            <a:br>
              <a:rPr lang="en-US" dirty="0" smtClean="0"/>
            </a:br>
            <a:r>
              <a:rPr lang="en-US" dirty="0" smtClean="0"/>
              <a:t>= (55 x 50 + 60 x 55 + 45 x 60) / (55 + 60 + 45)</a:t>
            </a:r>
            <a:br>
              <a:rPr lang="en-US" dirty="0" smtClean="0"/>
            </a:br>
            <a:r>
              <a:rPr lang="en-US" dirty="0" smtClean="0"/>
              <a:t>= (2750 + 3300 + 2700) / 160</a:t>
            </a:r>
            <a:br>
              <a:rPr lang="en-US" dirty="0" smtClean="0"/>
            </a:br>
            <a:r>
              <a:rPr lang="en-US" dirty="0" smtClean="0"/>
              <a:t>= 8750 / 160</a:t>
            </a:r>
            <a:br>
              <a:rPr lang="en-US" dirty="0" smtClean="0"/>
            </a:br>
            <a:r>
              <a:rPr lang="en-US" dirty="0" smtClean="0"/>
              <a:t>= 54.68</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83362"/>
          </a:xfrm>
        </p:spPr>
        <p:txBody>
          <a:bodyPr>
            <a:normAutofit/>
          </a:bodyPr>
          <a:lstStyle/>
          <a:p>
            <a:pPr algn="l"/>
            <a:r>
              <a:rPr lang="en-US" sz="3600" dirty="0" smtClean="0"/>
              <a:t> 		Simple Interest and 			Compound Interest </a:t>
            </a:r>
            <a:br>
              <a:rPr lang="en-US" sz="3600" dirty="0" smtClean="0"/>
            </a:br>
            <a:r>
              <a:rPr lang="en-US" sz="3600" dirty="0" smtClean="0"/>
              <a:t/>
            </a:r>
            <a:br>
              <a:rPr lang="en-US" sz="3600" dirty="0" smtClean="0"/>
            </a:br>
            <a:r>
              <a:rPr lang="en-US" sz="3600" dirty="0" smtClean="0"/>
              <a:t>	</a:t>
            </a:r>
            <a:r>
              <a:rPr lang="en-US" sz="3200" dirty="0" smtClean="0"/>
              <a:t>The difference between simple and compound interests</a:t>
            </a:r>
            <a:br>
              <a:rPr lang="en-US" sz="3200" dirty="0" smtClean="0"/>
            </a:br>
            <a:r>
              <a:rPr lang="en-US" sz="3200" dirty="0" smtClean="0"/>
              <a:t>compounded annually on a certain sum of money for 2 years at 4% per annum is Re. 1.</a:t>
            </a:r>
            <a:br>
              <a:rPr lang="en-US" sz="3200" dirty="0" smtClean="0"/>
            </a:br>
            <a:r>
              <a:rPr lang="en-US" sz="3200" dirty="0" smtClean="0"/>
              <a:t/>
            </a:r>
            <a:br>
              <a:rPr lang="en-US" sz="3200" dirty="0" smtClean="0"/>
            </a:br>
            <a:r>
              <a:rPr lang="en-US" sz="3200" dirty="0" smtClean="0"/>
              <a:t> The sum (in Rs.) is: </a:t>
            </a:r>
            <a:br>
              <a:rPr lang="en-US" sz="3200" dirty="0" smtClean="0"/>
            </a:br>
            <a:r>
              <a:rPr lang="en-US" sz="3200" dirty="0" smtClean="0"/>
              <a:t>  A.625  B.630  C.640  D.650</a:t>
            </a:r>
            <a:endParaRPr lang="en-US" sz="3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r>
              <a:rPr lang="en-US" b="1" dirty="0" smtClean="0"/>
              <a:t>CI = X (1+ 4/100) ^ 2 – X =  (676 X / 675 ) – X</a:t>
            </a:r>
          </a:p>
          <a:p>
            <a:pPr>
              <a:buNone/>
            </a:pPr>
            <a:r>
              <a:rPr lang="en-US" b="1" dirty="0" smtClean="0"/>
              <a:t>     = 51x /625 </a:t>
            </a:r>
          </a:p>
          <a:p>
            <a:pPr>
              <a:buNone/>
            </a:pPr>
            <a:r>
              <a:rPr lang="en-US" b="1" dirty="0" smtClean="0"/>
              <a:t>SI  = X * 4 * 2 /100 = 2X/25</a:t>
            </a:r>
          </a:p>
          <a:p>
            <a:pPr>
              <a:buNone/>
            </a:pPr>
            <a:endParaRPr lang="en-US" b="1" dirty="0" smtClean="0"/>
          </a:p>
          <a:p>
            <a:pPr>
              <a:buNone/>
            </a:pPr>
            <a:r>
              <a:rPr lang="en-US" b="1" dirty="0" smtClean="0"/>
              <a:t>	51X</a:t>
            </a:r>
            <a:r>
              <a:rPr lang="en-US" b="1" i="1" dirty="0" smtClean="0"/>
              <a:t> /625 – 2X/25     = 1</a:t>
            </a:r>
          </a:p>
          <a:p>
            <a:pPr>
              <a:buNone/>
            </a:pPr>
            <a:r>
              <a:rPr lang="en-US" b="1" i="1" dirty="0" smtClean="0"/>
              <a:t>    51X/ 625 – 50X/625 = 1</a:t>
            </a:r>
            <a:endParaRPr lang="en-US" b="1" dirty="0" smtClean="0"/>
          </a:p>
          <a:p>
            <a:pPr>
              <a:buNone/>
            </a:pPr>
            <a:r>
              <a:rPr lang="en-US" b="1" dirty="0" smtClean="0"/>
              <a:t>	                              X = 625.</a:t>
            </a:r>
            <a:endParaRPr lang="en-US" b="1"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553200"/>
          </a:xfrm>
        </p:spPr>
        <p:txBody>
          <a:bodyPr>
            <a:normAutofit fontScale="90000"/>
          </a:bodyPr>
          <a:lstStyle/>
          <a:p>
            <a:pPr algn="l"/>
            <a:r>
              <a:rPr lang="en-US" dirty="0" smtClean="0"/>
              <a:t>		Ratio &amp; Proportion</a:t>
            </a:r>
            <a:br>
              <a:rPr lang="en-US" dirty="0" smtClean="0"/>
            </a:br>
            <a:r>
              <a:rPr lang="en-US" dirty="0" smtClean="0"/>
              <a:t>	</a:t>
            </a:r>
            <a:r>
              <a:rPr lang="en-US" sz="3100" dirty="0" smtClean="0"/>
              <a:t>Two containers of equal sizes are filled with the mixture of two variety rice. The proportion of two varieties in first container is 2:3 and the proportion of two varieties in second container is 5:9. The content of the two containers are emptied into another container and the quantity of mixture in new container is 280 kg. What is the quantity of variety 1 rice in the new container?</a:t>
            </a:r>
            <a:br>
              <a:rPr lang="en-US" sz="3100" dirty="0" smtClean="0"/>
            </a:br>
            <a:r>
              <a:rPr lang="en-US" sz="3100" dirty="0" smtClean="0"/>
              <a:t/>
            </a:r>
            <a:br>
              <a:rPr lang="en-US" sz="3100" dirty="0" smtClean="0"/>
            </a:br>
            <a:r>
              <a:rPr lang="en-US" sz="3100" dirty="0" smtClean="0"/>
              <a:t>a) 53kg b) 106kg c) 87kg d) 174kg</a:t>
            </a:r>
            <a:endParaRPr lang="en-US" sz="31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6156960"/>
          </a:xfrm>
        </p:spPr>
        <p:txBody>
          <a:bodyPr>
            <a:normAutofit fontScale="85000" lnSpcReduction="20000"/>
          </a:bodyPr>
          <a:lstStyle/>
          <a:p>
            <a:pPr>
              <a:buNone/>
            </a:pPr>
            <a:r>
              <a:rPr lang="en-US" dirty="0" smtClean="0"/>
              <a:t>Answer : (b)</a:t>
            </a:r>
          </a:p>
          <a:p>
            <a:pPr>
              <a:buNone/>
            </a:pPr>
            <a:r>
              <a:rPr lang="en-US" dirty="0" smtClean="0"/>
              <a:t>		Given that, the ratio of variety1 and variety2 in each container is 2:3 and 5:9</a:t>
            </a:r>
          </a:p>
          <a:p>
            <a:pPr>
              <a:buNone/>
            </a:pPr>
            <a:r>
              <a:rPr lang="en-US" dirty="0" smtClean="0"/>
              <a:t>		Quantity of variety1 in 1st container = 2/(2 + 3) = 2/5 (that is, 2 parts of 5 parts is variety1)</a:t>
            </a:r>
            <a:br>
              <a:rPr lang="en-US" dirty="0" smtClean="0"/>
            </a:br>
            <a:r>
              <a:rPr lang="en-US" dirty="0" smtClean="0"/>
              <a:t>Quantity of variety1 in 2nd container = 5/(5 + 9) = 5/14.</a:t>
            </a:r>
          </a:p>
          <a:p>
            <a:pPr>
              <a:buNone/>
            </a:pPr>
            <a:r>
              <a:rPr lang="en-US" dirty="0" smtClean="0"/>
              <a:t>	Therefore, total quantity of variety1 in new container = 2/5 + 5/14 = (28 + 25)/70 = 53/70</a:t>
            </a:r>
          </a:p>
          <a:p>
            <a:pPr>
              <a:buNone/>
            </a:pPr>
            <a:r>
              <a:rPr lang="en-US" dirty="0" smtClean="0"/>
              <a:t>		Similarly, quantity of variety2 in two containers are 3/5 and 9/14 respectively.</a:t>
            </a:r>
            <a:br>
              <a:rPr lang="en-US" dirty="0" smtClean="0"/>
            </a:br>
            <a:r>
              <a:rPr lang="en-US" dirty="0" smtClean="0"/>
              <a:t>And, the total quantity of variety2 in new container = 3/5 + 9/14 = (42 + 45)/70 = 87/70</a:t>
            </a:r>
          </a:p>
          <a:p>
            <a:pPr>
              <a:buNone/>
            </a:pPr>
            <a:r>
              <a:rPr lang="en-US" dirty="0" smtClean="0"/>
              <a:t>		Now, the ratio of variety1 and variety2 in new container = (53/70) : (87/70) = 53:87</a:t>
            </a:r>
            <a:br>
              <a:rPr lang="en-US" dirty="0" smtClean="0"/>
            </a:br>
            <a:r>
              <a:rPr lang="en-US" dirty="0" smtClean="0"/>
              <a:t>i.e., 53 parts of (53 + 87) parts are variety1 =&gt; 53 parts of 140 parts are variety1.</a:t>
            </a:r>
          </a:p>
          <a:p>
            <a:pPr>
              <a:buNone/>
            </a:pPr>
            <a:r>
              <a:rPr lang="en-US" dirty="0" smtClean="0"/>
              <a:t>		Since the total quantity in new container is 280 kg then the kg of variety1 is (53/140) x 280 = 2x53 = 106.</a:t>
            </a:r>
            <a:br>
              <a:rPr lang="en-US" dirty="0" smtClean="0"/>
            </a:br>
            <a:r>
              <a:rPr lang="en-US" dirty="0" smtClean="0"/>
              <a:t>Hence, the answer is 106kg</a:t>
            </a:r>
          </a:p>
          <a:p>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l"/>
            <a:r>
              <a:rPr lang="en-US" sz="3200" dirty="0" smtClean="0"/>
              <a:t>	The ratio of numbers of boys and girls of three sections A, B and C are 2:3, 3:7 and 4:11 respectively. The total number of students in A, B, C is 30, 40 and 60 respectively. If students of all the three sections are assembled together then what will be the ratio of boys to girls?</a:t>
            </a:r>
            <a:br>
              <a:rPr lang="en-US" sz="3200" dirty="0" smtClean="0"/>
            </a:br>
            <a:r>
              <a:rPr lang="en-US" sz="3200" dirty="0" smtClean="0"/>
              <a:t>a) 20:45 b) 12:35 c) 15:42 d) 21:38</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156960"/>
          </a:xfrm>
        </p:spPr>
        <p:txBody>
          <a:bodyPr>
            <a:normAutofit fontScale="85000" lnSpcReduction="10000"/>
          </a:bodyPr>
          <a:lstStyle/>
          <a:p>
            <a:pPr>
              <a:buNone/>
            </a:pPr>
            <a:r>
              <a:rPr lang="en-US" dirty="0" smtClean="0"/>
              <a:t>Answer : (a)</a:t>
            </a:r>
          </a:p>
          <a:p>
            <a:pPr>
              <a:buNone/>
            </a:pPr>
            <a:r>
              <a:rPr lang="en-US" dirty="0" smtClean="0"/>
              <a:t>Given that, total number of students in A, B, and C is 30, 40 and 60 respectively.</a:t>
            </a:r>
            <a:br>
              <a:rPr lang="en-US" dirty="0" smtClean="0"/>
            </a:br>
            <a:r>
              <a:rPr lang="en-US" dirty="0" smtClean="0"/>
              <a:t>And the respective ratio of boys and girls is 2:3, 3:7 and 4:11.</a:t>
            </a:r>
          </a:p>
          <a:p>
            <a:pPr>
              <a:buNone/>
            </a:pPr>
            <a:r>
              <a:rPr lang="en-US" dirty="0" smtClean="0"/>
              <a:t>Number of boys in A = [[2/(3+2)] x 30 = 2/5 x 30 = 12</a:t>
            </a:r>
            <a:br>
              <a:rPr lang="en-US" dirty="0" smtClean="0"/>
            </a:br>
            <a:r>
              <a:rPr lang="en-US" dirty="0" smtClean="0"/>
              <a:t>So, the remaining = number of girls in A = 30-12 = 18.</a:t>
            </a:r>
          </a:p>
          <a:p>
            <a:pPr>
              <a:buNone/>
            </a:pPr>
            <a:r>
              <a:rPr lang="en-US" dirty="0" smtClean="0"/>
              <a:t>Number of boys in B = [[3/(3+7)] x 40 = 3/10 x 40 = 12</a:t>
            </a:r>
            <a:br>
              <a:rPr lang="en-US" dirty="0" smtClean="0"/>
            </a:br>
            <a:r>
              <a:rPr lang="en-US" dirty="0" smtClean="0"/>
              <a:t>So, the remaining = number of girls in B = 40-12 = 28.</a:t>
            </a:r>
          </a:p>
          <a:p>
            <a:pPr>
              <a:buNone/>
            </a:pPr>
            <a:r>
              <a:rPr lang="en-US" dirty="0" smtClean="0"/>
              <a:t>Number of boys in C = [[4/(4+11)] x 60 = 4/15 x 60 = 16</a:t>
            </a:r>
            <a:br>
              <a:rPr lang="en-US" dirty="0" smtClean="0"/>
            </a:br>
            <a:r>
              <a:rPr lang="en-US" dirty="0" smtClean="0"/>
              <a:t>So, the remaining = number of girls in C = 60-16 = 44.</a:t>
            </a:r>
          </a:p>
          <a:p>
            <a:pPr>
              <a:buNone/>
            </a:pPr>
            <a:r>
              <a:rPr lang="en-US" dirty="0" smtClean="0"/>
              <a:t>Therefore, total number of boys = 12 + 12 + 16 = 40</a:t>
            </a:r>
            <a:br>
              <a:rPr lang="en-US" dirty="0" smtClean="0"/>
            </a:br>
            <a:r>
              <a:rPr lang="en-US" dirty="0" smtClean="0"/>
              <a:t>And, total number of girls = 18 + 28 + 44 = 90</a:t>
            </a:r>
          </a:p>
          <a:p>
            <a:pPr>
              <a:buNone/>
            </a:pPr>
            <a:r>
              <a:rPr lang="en-US" dirty="0" smtClean="0"/>
              <a:t>Now, the required ratio = number of boys : number of girls = 40:90 = 20:45</a:t>
            </a:r>
          </a:p>
          <a:p>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30962"/>
          </a:xfrm>
        </p:spPr>
        <p:txBody>
          <a:bodyPr>
            <a:normAutofit fontScale="90000"/>
          </a:bodyPr>
          <a:lstStyle/>
          <a:p>
            <a:pPr algn="l"/>
            <a:r>
              <a:rPr lang="en-US" dirty="0" smtClean="0"/>
              <a:t>	</a:t>
            </a:r>
            <a:br>
              <a:rPr lang="en-US" dirty="0" smtClean="0"/>
            </a:br>
            <a:r>
              <a:rPr lang="en-US" dirty="0" smtClean="0"/>
              <a:t>	A motorboat can cover 10 1/3 km in 1 hour in still water. And it takes twice as much as time to cover up than as to cover down the same distance in running water. The speed of the current is:</a:t>
            </a:r>
            <a:br>
              <a:rPr lang="en-US" dirty="0" smtClean="0"/>
            </a:br>
            <a:r>
              <a:rPr lang="en-US" dirty="0" smtClean="0"/>
              <a:t>a)3 4/9 km/hr b) 2 1/3 km/hr c) 4 km/hr d) none of these</a:t>
            </a:r>
            <a:br>
              <a:rPr lang="en-US" dirty="0" smtClean="0"/>
            </a:b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228600"/>
            <a:ext cx="8229600" cy="6080760"/>
          </a:xfrm>
        </p:spPr>
        <p:txBody>
          <a:bodyPr>
            <a:normAutofit fontScale="85000" lnSpcReduction="10000"/>
          </a:bodyPr>
          <a:lstStyle/>
          <a:p>
            <a:pPr marL="651510" indent="-514350">
              <a:buNone/>
            </a:pPr>
            <a:r>
              <a:rPr lang="en-US" b="1" dirty="0" smtClean="0"/>
              <a:t> Answer (a) 3 4/9 km/hr</a:t>
            </a:r>
          </a:p>
          <a:p>
            <a:pPr marL="651510" indent="-514350">
              <a:buNone/>
            </a:pPr>
            <a:r>
              <a:rPr lang="en-US" b="1" dirty="0" smtClean="0"/>
              <a:t> Let the speed of upstream be X km/hr.</a:t>
            </a:r>
          </a:p>
          <a:p>
            <a:pPr>
              <a:buNone/>
            </a:pPr>
            <a:r>
              <a:rPr lang="en-US" b="1" dirty="0" smtClean="0"/>
              <a:t>Then, speed in downstream = 2X km/hr (since boat takes twice as much as time to cover up than as to cover down the same distance in running water).</a:t>
            </a:r>
          </a:p>
          <a:p>
            <a:pPr>
              <a:buNone/>
            </a:pPr>
            <a:r>
              <a:rPr lang="en-US" b="1" dirty="0" smtClean="0"/>
              <a:t>Speed in still water = (2X+X)/2 km/hr. (formula 3)</a:t>
            </a:r>
            <a:br>
              <a:rPr lang="en-US" b="1" dirty="0" smtClean="0"/>
            </a:br>
            <a:r>
              <a:rPr lang="en-US" b="1" dirty="0" smtClean="0"/>
              <a:t>= 3X/2 km/hr.</a:t>
            </a:r>
          </a:p>
          <a:p>
            <a:pPr>
              <a:buNone/>
            </a:pPr>
            <a:r>
              <a:rPr lang="en-US" b="1" dirty="0" smtClean="0"/>
              <a:t>Given that, boat covers 10 1/3 km in 1 hour in still water.</a:t>
            </a:r>
          </a:p>
          <a:p>
            <a:pPr>
              <a:buNone/>
            </a:pPr>
            <a:r>
              <a:rPr lang="en-US" b="1" dirty="0" smtClean="0"/>
              <a:t>Therefore, 3X/2 = 10 1/3</a:t>
            </a:r>
            <a:br>
              <a:rPr lang="en-US" b="1" dirty="0" smtClean="0"/>
            </a:br>
            <a:r>
              <a:rPr lang="en-US" b="1" dirty="0" smtClean="0"/>
              <a:t>X = 62/9</a:t>
            </a:r>
          </a:p>
          <a:p>
            <a:pPr>
              <a:buNone/>
            </a:pPr>
            <a:r>
              <a:rPr lang="en-US" b="1" dirty="0" smtClean="0"/>
              <a:t>So, speed in upstream = 62/9 km/hr.</a:t>
            </a:r>
            <a:br>
              <a:rPr lang="en-US" b="1" dirty="0" smtClean="0"/>
            </a:br>
            <a:r>
              <a:rPr lang="en-US" b="1" dirty="0" smtClean="0"/>
              <a:t>And, speed in downstream = 2 x 62/9 = 124/9 km/hr</a:t>
            </a:r>
          </a:p>
          <a:p>
            <a:pPr>
              <a:buNone/>
            </a:pPr>
            <a:r>
              <a:rPr lang="en-US" b="1" dirty="0" smtClean="0"/>
              <a:t>Hence, speed of the current = [(124/9 - 62/9)]/2 km/hr</a:t>
            </a:r>
            <a:br>
              <a:rPr lang="en-US" b="1" dirty="0" smtClean="0"/>
            </a:br>
            <a:r>
              <a:rPr lang="en-US" b="1" dirty="0" smtClean="0"/>
              <a:t>= 62/9x2 = 34/9 = 3 4/9 km/hr</a:t>
            </a:r>
          </a:p>
          <a:p>
            <a:pPr>
              <a:buNone/>
            </a:pPr>
            <a:r>
              <a:rPr lang="en-US" b="1" dirty="0" smtClean="0"/>
              <a:t>	                      x----------------------------x</a:t>
            </a:r>
            <a:endParaRPr lang="en-US" b="1"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hard_work_quotes.jpg"/>
          <p:cNvPicPr>
            <a:picLocks noGrp="1" noChangeAspect="1"/>
          </p:cNvPicPr>
          <p:nvPr>
            <p:ph idx="1"/>
          </p:nvPr>
        </p:nvPicPr>
        <p:blipFill>
          <a:blip r:embed="rId2"/>
          <a:stretch>
            <a:fillRect/>
          </a:stretch>
        </p:blipFill>
        <p:spPr>
          <a:xfrm>
            <a:off x="304800" y="609600"/>
            <a:ext cx="8523330" cy="5943600"/>
          </a:xfr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good_luck.jpg"/>
          <p:cNvPicPr>
            <a:picLocks noGrp="1" noChangeAspect="1"/>
          </p:cNvPicPr>
          <p:nvPr>
            <p:ph idx="1"/>
          </p:nvPr>
        </p:nvPicPr>
        <p:blipFill>
          <a:blip r:embed="rId2"/>
          <a:stretch>
            <a:fillRect/>
          </a:stretch>
        </p:blipFill>
        <p:spPr>
          <a:xfrm>
            <a:off x="2819400" y="2133600"/>
            <a:ext cx="3414713" cy="3068919"/>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333</TotalTime>
  <Words>464</Words>
  <Application>Microsoft Office PowerPoint</Application>
  <PresentationFormat>On-screen Show (4:3)</PresentationFormat>
  <Paragraphs>151</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Apex</vt:lpstr>
      <vt:lpstr>Aptitude for IT/ites  – part ii</vt:lpstr>
      <vt:lpstr> On a 26 question test, five points were deducted for each wrong answer and eight points were added for each correct answer.  If all the questions were answered, how many were correct, if the score was zero ?  a. 10 b. 12 c. 11 d. 13 </vt:lpstr>
      <vt:lpstr>Slide 3</vt:lpstr>
      <vt:lpstr> Mr. Bean chooses a number and he keeps on doubling the number followed by subtracting one from it, if he chooses 3 as initial number and he repeats the operation for 30 times then what is the final result?  a. (2^30) – 1 b. (2^30) – 2 c. (2^31) + 1 d. (2^31) + 2 </vt:lpstr>
      <vt:lpstr>Slide 5</vt:lpstr>
      <vt:lpstr>  If pq=28 where p and q are whole numbers then which of the following will be (p2 - q2)?   a) 32  b) 83  c) 783  d) cannot be determined. </vt:lpstr>
      <vt:lpstr>Slide 7</vt:lpstr>
      <vt:lpstr> A father has divided his properties in such a way that one-half of total properties goes to A, two-third of the remaining shared equally to B, C and D and the rest to E, F, G and H such they equally gets Rs.30,000 by their sharing property. Then the amount will D get is:  a) Rs.80,000 b) Rs.68,000 c) Rs.24,000 d) Rs.72,000 </vt:lpstr>
      <vt:lpstr>Slide 9</vt:lpstr>
      <vt:lpstr> How many three digit numbers exist with the property that first digit of the 3-digit number is the product of last two digits?  a) 19 b) 17 c) 12 d) 23 </vt:lpstr>
      <vt:lpstr>Slide 11</vt:lpstr>
      <vt:lpstr>Indices and Surds</vt:lpstr>
      <vt:lpstr>Slide 13</vt:lpstr>
      <vt:lpstr>Men and Work</vt:lpstr>
      <vt:lpstr>Slide 15</vt:lpstr>
      <vt:lpstr>           Algebraic Equations    Mark told John "If you give me half your money I will have Rs.75.  John said, "if you give me one third of your money, I will have Rs.75/-  How much money did John have ?   a. 45    b. 60   c. 48   d. 37.5</vt:lpstr>
      <vt:lpstr>Slide 17</vt:lpstr>
      <vt:lpstr> The difference between a two digit number and the number obtained by interchanging the positions of its digits is 36. What is the difference between the two digits of that number?     A.3  B.4  C.9 D.Cannot be determined     E. None of these </vt:lpstr>
      <vt:lpstr>Slide 19</vt:lpstr>
      <vt:lpstr> A man spent 5/16 of his age plus two as student, 1/40 plus 1 as a husband, 1/4 as a good politician and 3/40 as a father. And the remaining 6 years as a good grand father. Then the living days of the man is:  a) 72 b) 89 c) 80 d) 69 </vt:lpstr>
      <vt:lpstr>Slide 21</vt:lpstr>
      <vt:lpstr>     Depreciation           The value of a scooter depreciates in such a way that its value of the end of each year is 3/4 of its value of the beginning of the same year.  If the initial value of the scooter is Rs.40,000, what is the value at the end of 3 years ? a. Rs.13435 b. Rs.23125 c. Rs.19000 d. Rs.16875</vt:lpstr>
      <vt:lpstr>Slide 23</vt:lpstr>
      <vt:lpstr>         Logarithms        Which of the following statements is not correct?   A. log10 10 = 1  B. log (2 + 3) = log (2 x 3)  C. log10 1 = 0  D. log (1 + 2 + 3) =     log 1 + log 2 + log 3   </vt:lpstr>
      <vt:lpstr>Slide 25</vt:lpstr>
      <vt:lpstr>The value of           1    +     1   +      1    is: log360    log460   log560  A.0  B.1 C.5  D.60   </vt:lpstr>
      <vt:lpstr>Slide 27</vt:lpstr>
      <vt:lpstr> To be specific, the logarithm of a number x to a base b is just the exponent you put onto b to make the result equal x. For instance, since 5² = 25, we know that 2 (the power) is the logarithm of 25 to base 5. Symbolically, log5(25) = 2. If  log 27 = 1.431, then the value of log 9 is:   A.0.934 B.0.945  C.0.954 D.0.958 </vt:lpstr>
      <vt:lpstr>Slide 29</vt:lpstr>
      <vt:lpstr>   Averages   In the first 10 overs of a cricket game, the run rate was only 3.2. What should be the run rate in the remaining 40 overs to reach the target of 282 runs?   A. 6.25  B. 6.5  C. 6.75  D. 7</vt:lpstr>
      <vt:lpstr>Slide 31</vt:lpstr>
      <vt:lpstr>    A family consists of two grandparents, two parents and three grandchildren. The average age of the grandparents is 67 years, that of the parents is 35 years and that of the grandchildren is 6 years. What is the average age of the family?  A. 28 4/7 years  B. 31 5/7 year C. 32 1/7 years  D. None of these </vt:lpstr>
      <vt:lpstr>Slide 33</vt:lpstr>
      <vt:lpstr>          A pupil's marks were wrongly entered as 83 instead of 63. Due to that the average marks for the class got increased by half (1/2). The number of pupils in the class is:  A.10  B.20  C.40  D.73  </vt:lpstr>
      <vt:lpstr>Slide 35</vt:lpstr>
      <vt:lpstr>  If the average marks of three batches of 55, 60 and 45 students respectively is 50, 55, 60, then the average marks of all the students is:   A. 53.33 B. 54.68 C. 55 D. None of these </vt:lpstr>
      <vt:lpstr>Slide 37</vt:lpstr>
      <vt:lpstr>   Simple Interest and    Compound Interest    The difference between simple and compound interests compounded annually on a certain sum of money for 2 years at 4% per annum is Re. 1.   The sum (in Rs.) is:    A.625  B.630  C.640  D.650</vt:lpstr>
      <vt:lpstr>Slide 39</vt:lpstr>
      <vt:lpstr>  Ratio &amp; Proportion  Two containers of equal sizes are filled with the mixture of two variety rice. The proportion of two varieties in first container is 2:3 and the proportion of two varieties in second container is 5:9. The content of the two containers are emptied into another container and the quantity of mixture in new container is 280 kg. What is the quantity of variety 1 rice in the new container?  a) 53kg b) 106kg c) 87kg d) 174kg</vt:lpstr>
      <vt:lpstr>Slide 41</vt:lpstr>
      <vt:lpstr> The ratio of numbers of boys and girls of three sections A, B and C are 2:3, 3:7 and 4:11 respectively. The total number of students in A, B, C is 30, 40 and 60 respectively. If students of all the three sections are assembled together then what will be the ratio of boys to girls? a) 20:45 b) 12:35 c) 15:42 d) 21:38 </vt:lpstr>
      <vt:lpstr>Slide 43</vt:lpstr>
      <vt:lpstr>   A motorboat can cover 10 1/3 km in 1 hour in still water. And it takes twice as much as time to cover up than as to cover down the same distance in running water. The speed of the current is: a)3 4/9 km/hr b) 2 1/3 km/hr c) 4 km/hr d) none of these  </vt:lpstr>
      <vt:lpstr>Slide 45</vt:lpstr>
      <vt:lpstr>Slide 46</vt:lpstr>
      <vt:lpstr>Slide 47</vt:lpstr>
    </vt:vector>
  </TitlesOfParts>
  <Company>Dept. Career Guidance and Students Welfare BHARATH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Aptitude for IT/ites(Placement) – part ii</dc:title>
  <dc:creator>Vani Rajan</dc:creator>
  <cp:lastModifiedBy>lenovo</cp:lastModifiedBy>
  <cp:revision>51</cp:revision>
  <dcterms:created xsi:type="dcterms:W3CDTF">2015-08-06T07:14:07Z</dcterms:created>
  <dcterms:modified xsi:type="dcterms:W3CDTF">2015-08-07T09:34:35Z</dcterms:modified>
</cp:coreProperties>
</file>